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71.jpg" ContentType="image/pn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76"/>
  </p:notesMasterIdLst>
  <p:sldIdLst>
    <p:sldId id="349" r:id="rId2"/>
    <p:sldId id="257" r:id="rId3"/>
    <p:sldId id="350" r:id="rId4"/>
    <p:sldId id="259" r:id="rId5"/>
    <p:sldId id="268" r:id="rId6"/>
    <p:sldId id="333" r:id="rId7"/>
    <p:sldId id="338" r:id="rId8"/>
    <p:sldId id="339" r:id="rId9"/>
    <p:sldId id="335" r:id="rId10"/>
    <p:sldId id="336" r:id="rId11"/>
    <p:sldId id="337" r:id="rId12"/>
    <p:sldId id="267" r:id="rId13"/>
    <p:sldId id="269" r:id="rId14"/>
    <p:sldId id="272" r:id="rId15"/>
    <p:sldId id="273" r:id="rId16"/>
    <p:sldId id="274" r:id="rId17"/>
    <p:sldId id="275" r:id="rId18"/>
    <p:sldId id="276" r:id="rId19"/>
    <p:sldId id="278" r:id="rId20"/>
    <p:sldId id="270" r:id="rId21"/>
    <p:sldId id="280" r:id="rId22"/>
    <p:sldId id="282" r:id="rId23"/>
    <p:sldId id="281" r:id="rId24"/>
    <p:sldId id="283" r:id="rId25"/>
    <p:sldId id="299" r:id="rId26"/>
    <p:sldId id="289" r:id="rId27"/>
    <p:sldId id="298" r:id="rId28"/>
    <p:sldId id="287" r:id="rId29"/>
    <p:sldId id="300" r:id="rId30"/>
    <p:sldId id="292" r:id="rId31"/>
    <p:sldId id="301" r:id="rId32"/>
    <p:sldId id="297" r:id="rId33"/>
    <p:sldId id="296" r:id="rId34"/>
    <p:sldId id="302" r:id="rId35"/>
    <p:sldId id="303" r:id="rId36"/>
    <p:sldId id="306" r:id="rId37"/>
    <p:sldId id="308" r:id="rId38"/>
    <p:sldId id="295" r:id="rId39"/>
    <p:sldId id="288" r:id="rId40"/>
    <p:sldId id="351" r:id="rId41"/>
    <p:sldId id="307" r:id="rId42"/>
    <p:sldId id="312" r:id="rId43"/>
    <p:sldId id="313" r:id="rId44"/>
    <p:sldId id="314" r:id="rId45"/>
    <p:sldId id="309" r:id="rId46"/>
    <p:sldId id="315" r:id="rId47"/>
    <p:sldId id="331" r:id="rId48"/>
    <p:sldId id="342" r:id="rId49"/>
    <p:sldId id="341" r:id="rId50"/>
    <p:sldId id="340" r:id="rId51"/>
    <p:sldId id="311" r:id="rId52"/>
    <p:sldId id="316" r:id="rId53"/>
    <p:sldId id="317" r:id="rId54"/>
    <p:sldId id="318" r:id="rId55"/>
    <p:sldId id="320" r:id="rId56"/>
    <p:sldId id="324" r:id="rId57"/>
    <p:sldId id="352" r:id="rId58"/>
    <p:sldId id="325" r:id="rId59"/>
    <p:sldId id="356" r:id="rId60"/>
    <p:sldId id="357" r:id="rId61"/>
    <p:sldId id="328" r:id="rId62"/>
    <p:sldId id="353" r:id="rId63"/>
    <p:sldId id="354" r:id="rId64"/>
    <p:sldId id="355" r:id="rId65"/>
    <p:sldId id="327" r:id="rId66"/>
    <p:sldId id="330" r:id="rId67"/>
    <p:sldId id="332" r:id="rId68"/>
    <p:sldId id="343" r:id="rId69"/>
    <p:sldId id="344" r:id="rId70"/>
    <p:sldId id="346" r:id="rId71"/>
    <p:sldId id="271" r:id="rId72"/>
    <p:sldId id="279" r:id="rId73"/>
    <p:sldId id="285" r:id="rId74"/>
    <p:sldId id="31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log" id="{CC8DE70A-1496-4587-8321-1264FC419201}">
          <p14:sldIdLst>
            <p14:sldId id="349"/>
            <p14:sldId id="257"/>
            <p14:sldId id="350"/>
            <p14:sldId id="259"/>
            <p14:sldId id="268"/>
          </p14:sldIdLst>
        </p14:section>
        <p14:section name="IOCCC Pi" id="{8CB5B9C1-DABB-4A4D-AA46-994FB40C58AB}">
          <p14:sldIdLst>
            <p14:sldId id="333"/>
            <p14:sldId id="338"/>
            <p14:sldId id="339"/>
            <p14:sldId id="335"/>
            <p14:sldId id="336"/>
            <p14:sldId id="337"/>
          </p14:sldIdLst>
        </p14:section>
        <p14:section name="main is usually a function" id="{23977679-4CD2-41DD-9760-DB4952D199A9}">
          <p14:sldIdLst>
            <p14:sldId id="267"/>
            <p14:sldId id="269"/>
            <p14:sldId id="272"/>
            <p14:sldId id="273"/>
            <p14:sldId id="274"/>
            <p14:sldId id="275"/>
            <p14:sldId id="276"/>
            <p14:sldId id="278"/>
            <p14:sldId id="270"/>
          </p14:sldIdLst>
        </p14:section>
        <p14:section name="Read the docs" id="{DE6372F4-F706-4F8C-8988-316D58CB89D4}">
          <p14:sldIdLst>
            <p14:sldId id="280"/>
            <p14:sldId id="282"/>
            <p14:sldId id="281"/>
            <p14:sldId id="283"/>
          </p14:sldIdLst>
        </p14:section>
        <p14:section name="Movfuscator" id="{64B44E9F-F9D1-41F8-997B-F3C26702BCFF}">
          <p14:sldIdLst>
            <p14:sldId id="299"/>
            <p14:sldId id="289"/>
            <p14:sldId id="298"/>
            <p14:sldId id="287"/>
            <p14:sldId id="300"/>
            <p14:sldId id="292"/>
            <p14:sldId id="301"/>
            <p14:sldId id="297"/>
            <p14:sldId id="296"/>
            <p14:sldId id="302"/>
            <p14:sldId id="303"/>
            <p14:sldId id="306"/>
            <p14:sldId id="308"/>
            <p14:sldId id="295"/>
            <p14:sldId id="288"/>
            <p14:sldId id="351"/>
          </p14:sldIdLst>
        </p14:section>
        <p14:section name="reductio" id="{A82C261B-AB28-4229-A52B-F8B4F4B7A3EE}">
          <p14:sldIdLst>
            <p14:sldId id="307"/>
            <p14:sldId id="312"/>
            <p14:sldId id="313"/>
            <p14:sldId id="314"/>
            <p14:sldId id="309"/>
            <p14:sldId id="315"/>
          </p14:sldIdLst>
        </p14:section>
        <p14:section name="Brainfuck" id="{9F66F8FB-AE3F-42FC-8BF2-5B3724CC547E}">
          <p14:sldIdLst>
            <p14:sldId id="331"/>
            <p14:sldId id="342"/>
          </p14:sldIdLst>
        </p14:section>
        <p14:section name="JSFuck" id="{870C1586-59BA-4866-970C-7568902C144C}">
          <p14:sldIdLst>
            <p14:sldId id="341"/>
            <p14:sldId id="340"/>
          </p14:sldIdLst>
        </p14:section>
        <p14:section name="Irregular expression" id="{4648D31E-368F-4D1B-8A5E-1DE94D0849D1}">
          <p14:sldIdLst>
            <p14:sldId id="311"/>
            <p14:sldId id="316"/>
            <p14:sldId id="317"/>
            <p14:sldId id="318"/>
            <p14:sldId id="320"/>
            <p14:sldId id="324"/>
            <p14:sldId id="352"/>
          </p14:sldIdLst>
        </p14:section>
        <p14:section name="printf-tac-toe" id="{B3613591-30BF-4FC7-8F8D-9EB176513172}">
          <p14:sldIdLst>
            <p14:sldId id="325"/>
            <p14:sldId id="356"/>
            <p14:sldId id="357"/>
            <p14:sldId id="328"/>
            <p14:sldId id="353"/>
            <p14:sldId id="354"/>
            <p14:sldId id="355"/>
            <p14:sldId id="327"/>
            <p14:sldId id="330"/>
          </p14:sldIdLst>
        </p14:section>
        <p14:section name="steg86" id="{C871DC0B-4401-404E-B98D-9C6C3A012470}">
          <p14:sldIdLst>
            <p14:sldId id="332"/>
            <p14:sldId id="343"/>
            <p14:sldId id="344"/>
            <p14:sldId id="346"/>
          </p14:sldIdLst>
        </p14:section>
        <p14:section name="Epilog" id="{6036D913-2D5B-4A80-B62F-4BFED5A03B6C}">
          <p14:sldIdLst>
            <p14:sldId id="271"/>
            <p14:sldId id="279"/>
            <p14:sldId id="285"/>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CE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3774" autoAdjust="0"/>
  </p:normalViewPr>
  <p:slideViewPr>
    <p:cSldViewPr snapToGrid="0">
      <p:cViewPr varScale="1">
        <p:scale>
          <a:sx n="97" d="100"/>
          <a:sy n="97" d="100"/>
        </p:scale>
        <p:origin x="582"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27722-F357-4A9F-AC3A-ABD1749AD542}" type="datetimeFigureOut">
              <a:rPr lang="en-US" smtClean="0"/>
              <a:t>02/03/2021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F1FAA-6F49-4321-BCD2-1B8D0A337D66}" type="slidenum">
              <a:rPr lang="en-US" smtClean="0"/>
              <a:t>‹#›</a:t>
            </a:fld>
            <a:endParaRPr lang="en-US"/>
          </a:p>
        </p:txBody>
      </p:sp>
    </p:spTree>
    <p:extLst>
      <p:ext uri="{BB962C8B-B14F-4D97-AF65-F5344CB8AC3E}">
        <p14:creationId xmlns:p14="http://schemas.microsoft.com/office/powerpoint/2010/main" val="1341061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ubs.opengroup.org/onlinepubs/009695399/functions/printf.html"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was my job to receive a</a:t>
            </a:r>
            <a:r>
              <a:rPr lang="en-US" baseline="0" dirty="0" smtClean="0"/>
              <a:t>n executable and figure out what it’s doing</a:t>
            </a:r>
          </a:p>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2</a:t>
            </a:fld>
            <a:endParaRPr lang="en-US"/>
          </a:p>
        </p:txBody>
      </p:sp>
    </p:spTree>
    <p:extLst>
      <p:ext uri="{BB962C8B-B14F-4D97-AF65-F5344CB8AC3E}">
        <p14:creationId xmlns:p14="http://schemas.microsoft.com/office/powerpoint/2010/main" val="200705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I’m using the convention where </a:t>
            </a:r>
          </a:p>
          <a:p>
            <a:r>
              <a:rPr lang="en-US" baseline="0" dirty="0" smtClean="0"/>
              <a:t>mov a, b means moving from b to a (from right to left)</a:t>
            </a:r>
          </a:p>
        </p:txBody>
      </p:sp>
      <p:sp>
        <p:nvSpPr>
          <p:cNvPr id="4" name="Slide Number Placeholder 3"/>
          <p:cNvSpPr>
            <a:spLocks noGrp="1"/>
          </p:cNvSpPr>
          <p:nvPr>
            <p:ph type="sldNum" sz="quarter" idx="10"/>
          </p:nvPr>
        </p:nvSpPr>
        <p:spPr/>
        <p:txBody>
          <a:bodyPr/>
          <a:lstStyle/>
          <a:p>
            <a:fld id="{4EBF1FAA-6F49-4321-BCD2-1B8D0A337D66}" type="slidenum">
              <a:rPr lang="en-US" smtClean="0"/>
              <a:t>30</a:t>
            </a:fld>
            <a:endParaRPr lang="en-US"/>
          </a:p>
        </p:txBody>
      </p:sp>
    </p:spTree>
    <p:extLst>
      <p:ext uri="{BB962C8B-B14F-4D97-AF65-F5344CB8AC3E}">
        <p14:creationId xmlns:p14="http://schemas.microsoft.com/office/powerpoint/2010/main" val="354755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I’m using the convention where </a:t>
            </a:r>
          </a:p>
          <a:p>
            <a:r>
              <a:rPr lang="en-US" baseline="0" dirty="0" smtClean="0"/>
              <a:t>mov destination, source</a:t>
            </a:r>
          </a:p>
          <a:p>
            <a:r>
              <a:rPr lang="en-US" baseline="0" dirty="0" smtClean="0"/>
              <a:t>mov a, b means moving from b to a (from right to left)</a:t>
            </a:r>
          </a:p>
          <a:p>
            <a:endParaRPr lang="en-US" baseline="0" dirty="0" smtClean="0"/>
          </a:p>
        </p:txBody>
      </p:sp>
      <p:sp>
        <p:nvSpPr>
          <p:cNvPr id="4" name="Slide Number Placeholder 3"/>
          <p:cNvSpPr>
            <a:spLocks noGrp="1"/>
          </p:cNvSpPr>
          <p:nvPr>
            <p:ph type="sldNum" sz="quarter" idx="10"/>
          </p:nvPr>
        </p:nvSpPr>
        <p:spPr/>
        <p:txBody>
          <a:bodyPr/>
          <a:lstStyle/>
          <a:p>
            <a:fld id="{4EBF1FAA-6F49-4321-BCD2-1B8D0A337D66}" type="slidenum">
              <a:rPr lang="en-US" smtClean="0"/>
              <a:t>31</a:t>
            </a:fld>
            <a:endParaRPr lang="en-US"/>
          </a:p>
        </p:txBody>
      </p:sp>
    </p:spTree>
    <p:extLst>
      <p:ext uri="{BB962C8B-B14F-4D97-AF65-F5344CB8AC3E}">
        <p14:creationId xmlns:p14="http://schemas.microsoft.com/office/powerpoint/2010/main" val="2069481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limit ourselves to 8-bit because if we create lookup tables of 2^32, the result file with be hundreds of gigabytes </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32</a:t>
            </a:fld>
            <a:endParaRPr lang="en-US"/>
          </a:p>
        </p:txBody>
      </p:sp>
    </p:spTree>
    <p:extLst>
      <p:ext uri="{BB962C8B-B14F-4D97-AF65-F5344CB8AC3E}">
        <p14:creationId xmlns:p14="http://schemas.microsoft.com/office/powerpoint/2010/main" val="2239397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36</a:t>
            </a:fld>
            <a:endParaRPr lang="en-US"/>
          </a:p>
        </p:txBody>
      </p:sp>
    </p:spTree>
    <p:extLst>
      <p:ext uri="{BB962C8B-B14F-4D97-AF65-F5344CB8AC3E}">
        <p14:creationId xmlns:p14="http://schemas.microsoft.com/office/powerpoint/2010/main" val="2533428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might think that a mov to an illegal memory location, such as null, could be an illegal move</a:t>
            </a:r>
            <a:endParaRPr lang="en-US" dirty="0" smtClean="0"/>
          </a:p>
          <a:p>
            <a:r>
              <a:rPr lang="en-US" dirty="0" smtClean="0"/>
              <a:t>A mov to</a:t>
            </a:r>
            <a:r>
              <a:rPr lang="en-US" baseline="0" dirty="0" smtClean="0"/>
              <a:t> a null pointer would actually be a memory access exception, and a legal mov instruction</a:t>
            </a:r>
            <a:endParaRPr lang="en-US" dirty="0" smtClean="0"/>
          </a:p>
          <a:p>
            <a:r>
              <a:rPr lang="en-US" dirty="0" smtClean="0"/>
              <a:t>In short, CS</a:t>
            </a:r>
            <a:r>
              <a:rPr lang="en-US" baseline="0" dirty="0" smtClean="0"/>
              <a:t> register holds “code segment” pointer. It is used only in real mode, and illegal for protected mode</a:t>
            </a:r>
          </a:p>
          <a:p>
            <a:endParaRPr lang="en-US" dirty="0" smtClean="0"/>
          </a:p>
          <a:p>
            <a:r>
              <a:rPr lang="en-US" dirty="0" smtClean="0"/>
              <a:t>To halt the program, we cause segfault</a:t>
            </a:r>
            <a:r>
              <a:rPr lang="en-US" baseline="0" dirty="0" smtClean="0"/>
              <a:t> (reading from 0), and set the segfault handler to be “after our main function”. i.e. Back to the OS’s library that handles the process</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37</a:t>
            </a:fld>
            <a:endParaRPr lang="en-US"/>
          </a:p>
        </p:txBody>
      </p:sp>
    </p:spTree>
    <p:extLst>
      <p:ext uri="{BB962C8B-B14F-4D97-AF65-F5344CB8AC3E}">
        <p14:creationId xmlns:p14="http://schemas.microsoft.com/office/powerpoint/2010/main" val="757683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Addc</a:t>
            </a:r>
            <a:r>
              <a:rPr lang="en-US" baseline="0" dirty="0" smtClean="0"/>
              <a:t> – add with carry</a:t>
            </a:r>
          </a:p>
          <a:p>
            <a:r>
              <a:rPr lang="en-US" baseline="0" dirty="0" smtClean="0"/>
              <a:t>Sbb – subtract with borrow</a:t>
            </a:r>
          </a:p>
          <a:p>
            <a:r>
              <a:rPr lang="en-US" baseline="0" dirty="0" smtClean="0"/>
              <a:t>Xadd – exchange and add</a:t>
            </a:r>
          </a:p>
          <a:p>
            <a:r>
              <a:rPr lang="en-US" baseline="0" dirty="0" smtClean="0"/>
              <a:t>Rcr – rotate with carry right</a:t>
            </a:r>
          </a:p>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38</a:t>
            </a:fld>
            <a:endParaRPr lang="en-US"/>
          </a:p>
        </p:txBody>
      </p:sp>
    </p:spTree>
    <p:extLst>
      <p:ext uri="{BB962C8B-B14F-4D97-AF65-F5344CB8AC3E}">
        <p14:creationId xmlns:p14="http://schemas.microsoft.com/office/powerpoint/2010/main" val="3687463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types of movs are register to register, constant to register, register to memory, memory</a:t>
            </a:r>
            <a:r>
              <a:rPr lang="en-US" baseline="0" dirty="0" smtClean="0"/>
              <a:t> to register</a:t>
            </a:r>
            <a:endParaRPr lang="en-US" dirty="0" smtClean="0"/>
          </a:p>
          <a:p>
            <a:r>
              <a:rPr lang="en-US" dirty="0" smtClean="0"/>
              <a:t>In practice there is also</a:t>
            </a:r>
            <a:r>
              <a:rPr lang="en-US" baseline="0" dirty="0" smtClean="0"/>
              <a:t> the problem with addressing just 8/16 bits, so need multiple writes and reads in order to only load or store 8 bits</a:t>
            </a:r>
          </a:p>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41</a:t>
            </a:fld>
            <a:endParaRPr lang="en-US"/>
          </a:p>
        </p:txBody>
      </p:sp>
    </p:spTree>
    <p:extLst>
      <p:ext uri="{BB962C8B-B14F-4D97-AF65-F5344CB8AC3E}">
        <p14:creationId xmlns:p14="http://schemas.microsoft.com/office/powerpoint/2010/main" val="1483405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technically not a valid x86 instruction, but we use this syntax for simplicity, and later we will implement it using only x86 instructions</a:t>
            </a:r>
          </a:p>
          <a:p>
            <a:endParaRPr lang="en-US" baseline="0" dirty="0" smtClean="0"/>
          </a:p>
          <a:p>
            <a:r>
              <a:rPr lang="en-US" dirty="0" smtClean="0"/>
              <a:t>(if</a:t>
            </a:r>
            <a:r>
              <a:rPr lang="en-US" baseline="0" dirty="0" smtClean="0"/>
              <a:t> asked by audience) explain that in the second transition we have added a layer of dereference ([0x200] turned into [[0x200] + 0x0])</a:t>
            </a:r>
            <a:endParaRPr lang="en-US" baseline="0" dirty="0"/>
          </a:p>
          <a:p>
            <a:r>
              <a:rPr lang="en-US" baseline="0" dirty="0" smtClean="0"/>
              <a:t>This is to make read/write instructions identical, and in reality we do [[0x210] + 0x0] where 0x210 holds a pointer to 0x200</a:t>
            </a:r>
          </a:p>
        </p:txBody>
      </p:sp>
      <p:sp>
        <p:nvSpPr>
          <p:cNvPr id="4" name="Slide Number Placeholder 3"/>
          <p:cNvSpPr>
            <a:spLocks noGrp="1"/>
          </p:cNvSpPr>
          <p:nvPr>
            <p:ph type="sldNum" sz="quarter" idx="10"/>
          </p:nvPr>
        </p:nvSpPr>
        <p:spPr/>
        <p:txBody>
          <a:bodyPr/>
          <a:lstStyle/>
          <a:p>
            <a:fld id="{4EBF1FAA-6F49-4321-BCD2-1B8D0A337D66}" type="slidenum">
              <a:rPr lang="en-US" smtClean="0"/>
              <a:t>42</a:t>
            </a:fld>
            <a:endParaRPr lang="en-US"/>
          </a:p>
        </p:txBody>
      </p:sp>
    </p:spTree>
    <p:extLst>
      <p:ext uri="{BB962C8B-B14F-4D97-AF65-F5344CB8AC3E}">
        <p14:creationId xmlns:p14="http://schemas.microsoft.com/office/powerpoint/2010/main" val="2790518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43</a:t>
            </a:fld>
            <a:endParaRPr lang="en-US"/>
          </a:p>
        </p:txBody>
      </p:sp>
    </p:spTree>
    <p:extLst>
      <p:ext uri="{BB962C8B-B14F-4D97-AF65-F5344CB8AC3E}">
        <p14:creationId xmlns:p14="http://schemas.microsoft.com/office/powerpoint/2010/main" val="122788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44</a:t>
            </a:fld>
            <a:endParaRPr lang="en-US"/>
          </a:p>
        </p:txBody>
      </p:sp>
    </p:spTree>
    <p:extLst>
      <p:ext uri="{BB962C8B-B14F-4D97-AF65-F5344CB8AC3E}">
        <p14:creationId xmlns:p14="http://schemas.microsoft.com/office/powerpoint/2010/main" val="178183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3</a:t>
            </a:fld>
            <a:endParaRPr lang="en-US"/>
          </a:p>
        </p:txBody>
      </p:sp>
    </p:spTree>
    <p:extLst>
      <p:ext uri="{BB962C8B-B14F-4D97-AF65-F5344CB8AC3E}">
        <p14:creationId xmlns:p14="http://schemas.microsoft.com/office/powerpoint/2010/main" val="1893965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instruction stream implements</a:t>
            </a:r>
            <a:r>
              <a:rPr lang="en-US" baseline="0" dirty="0" smtClean="0"/>
              <a:t> every program that ever has been or ever will be written</a:t>
            </a:r>
          </a:p>
          <a:p>
            <a:endParaRPr lang="en-US" dirty="0" smtClean="0"/>
          </a:p>
          <a:p>
            <a:r>
              <a:rPr lang="en-US" dirty="0" smtClean="0"/>
              <a:t>The</a:t>
            </a:r>
            <a:r>
              <a:rPr lang="en-US" baseline="0" dirty="0" smtClean="0"/>
              <a:t> difference between this and an emulator is that an emulator reads an instruction from the program, and then decide what to do based on that instruction</a:t>
            </a:r>
          </a:p>
          <a:p>
            <a:r>
              <a:rPr lang="en-US" baseline="0" dirty="0" smtClean="0"/>
              <a:t>This instruction set is executed always, regardless of what program its actually running</a:t>
            </a:r>
          </a:p>
        </p:txBody>
      </p:sp>
      <p:sp>
        <p:nvSpPr>
          <p:cNvPr id="4" name="Slide Number Placeholder 3"/>
          <p:cNvSpPr>
            <a:spLocks noGrp="1"/>
          </p:cNvSpPr>
          <p:nvPr>
            <p:ph type="sldNum" sz="quarter" idx="10"/>
          </p:nvPr>
        </p:nvSpPr>
        <p:spPr/>
        <p:txBody>
          <a:bodyPr/>
          <a:lstStyle/>
          <a:p>
            <a:fld id="{4EBF1FAA-6F49-4321-BCD2-1B8D0A337D66}" type="slidenum">
              <a:rPr lang="en-US" smtClean="0"/>
              <a:t>45</a:t>
            </a:fld>
            <a:endParaRPr lang="en-US"/>
          </a:p>
        </p:txBody>
      </p:sp>
    </p:spTree>
    <p:extLst>
      <p:ext uri="{BB962C8B-B14F-4D97-AF65-F5344CB8AC3E}">
        <p14:creationId xmlns:p14="http://schemas.microsoft.com/office/powerpoint/2010/main" val="892184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Explain that in the previous slides I had simplified things like: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Make the jump a bit more complicated – it is used to jump to external non-reduced libraries, for calls like malloc</a:t>
            </a:r>
          </a:p>
          <a:p>
            <a:r>
              <a:rPr lang="en-US" baseline="0" dirty="0" smtClean="0"/>
              <a:t>And needing to get the return value and reset the stack pointer in those cases</a:t>
            </a:r>
          </a:p>
          <a:p>
            <a:r>
              <a:rPr lang="en-US" baseline="0" dirty="0" smtClean="0"/>
              <a:t>In practice, if we compile the library ourselves, then we could remove the jmp into simply jmp to 0x805000b</a:t>
            </a:r>
          </a:p>
          <a:p>
            <a:endParaRPr lang="en-US" baseline="0" dirty="0" smtClean="0"/>
          </a:p>
          <a:p>
            <a:r>
              <a:rPr lang="en-US" baseline="0" dirty="0" smtClean="0"/>
              <a:t>The program uses MMIO (memory mapped IO) to print. If the OS does not support sufficient MMIO, then syscalls paths will be needed</a:t>
            </a:r>
          </a:p>
        </p:txBody>
      </p:sp>
      <p:sp>
        <p:nvSpPr>
          <p:cNvPr id="4" name="Slide Number Placeholder 3"/>
          <p:cNvSpPr>
            <a:spLocks noGrp="1"/>
          </p:cNvSpPr>
          <p:nvPr>
            <p:ph type="sldNum" sz="quarter" idx="10"/>
          </p:nvPr>
        </p:nvSpPr>
        <p:spPr/>
        <p:txBody>
          <a:bodyPr/>
          <a:lstStyle/>
          <a:p>
            <a:fld id="{4EBF1FAA-6F49-4321-BCD2-1B8D0A337D66}" type="slidenum">
              <a:rPr lang="en-US" smtClean="0"/>
              <a:t>46</a:t>
            </a:fld>
            <a:endParaRPr lang="en-US"/>
          </a:p>
        </p:txBody>
      </p:sp>
    </p:spTree>
    <p:extLst>
      <p:ext uri="{BB962C8B-B14F-4D97-AF65-F5344CB8AC3E}">
        <p14:creationId xmlns:p14="http://schemas.microsoft.com/office/powerpoint/2010/main" val="3522104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47</a:t>
            </a:fld>
            <a:endParaRPr lang="en-US"/>
          </a:p>
        </p:txBody>
      </p:sp>
    </p:spTree>
    <p:extLst>
      <p:ext uri="{BB962C8B-B14F-4D97-AF65-F5344CB8AC3E}">
        <p14:creationId xmlns:p14="http://schemas.microsoft.com/office/powerpoint/2010/main" val="2531399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48</a:t>
            </a:fld>
            <a:endParaRPr lang="en-US"/>
          </a:p>
        </p:txBody>
      </p:sp>
    </p:spTree>
    <p:extLst>
      <p:ext uri="{BB962C8B-B14F-4D97-AF65-F5344CB8AC3E}">
        <p14:creationId xmlns:p14="http://schemas.microsoft.com/office/powerpoint/2010/main" val="3831514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is</a:t>
            </a:r>
            <a:r>
              <a:rPr lang="en-US" baseline="0" smtClean="0"/>
              <a:t> possible because JavaScript is weakly typed – meaning there are “loose” type rules allowing implicit type conversions</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49</a:t>
            </a:fld>
            <a:endParaRPr lang="en-US"/>
          </a:p>
        </p:txBody>
      </p:sp>
    </p:spTree>
    <p:extLst>
      <p:ext uri="{BB962C8B-B14F-4D97-AF65-F5344CB8AC3E}">
        <p14:creationId xmlns:p14="http://schemas.microsoft.com/office/powerpoint/2010/main" val="1577427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50</a:t>
            </a:fld>
            <a:endParaRPr lang="en-US"/>
          </a:p>
        </p:txBody>
      </p:sp>
    </p:spTree>
    <p:extLst>
      <p:ext uri="{BB962C8B-B14F-4D97-AF65-F5344CB8AC3E}">
        <p14:creationId xmlns:p14="http://schemas.microsoft.com/office/powerpoint/2010/main" val="3691299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52</a:t>
            </a:fld>
            <a:endParaRPr lang="en-US"/>
          </a:p>
        </p:txBody>
      </p:sp>
    </p:spTree>
    <p:extLst>
      <p:ext uri="{BB962C8B-B14F-4D97-AF65-F5344CB8AC3E}">
        <p14:creationId xmlns:p14="http://schemas.microsoft.com/office/powerpoint/2010/main" val="2346253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the + sign causes</a:t>
            </a:r>
            <a:r>
              <a:rPr lang="en-US" baseline="0" dirty="0" smtClean="0"/>
              <a:t> the regex engine to first try the longest possible match, i.e (n-1), then (n-2), up to 1</a:t>
            </a:r>
          </a:p>
          <a:p>
            <a:r>
              <a:rPr lang="en-US" baseline="0" dirty="0" smtClean="0"/>
              <a:t>The ? sign makes + operation non-greedy, which is there for performance reasons – it makes the regex engine iterate from 2 to n instead of from n to 2</a:t>
            </a:r>
          </a:p>
          <a:p>
            <a:endParaRPr lang="en-US" baseline="0" dirty="0" smtClean="0"/>
          </a:p>
          <a:p>
            <a:pPr marL="0" indent="0">
              <a:buNone/>
            </a:pPr>
            <a:r>
              <a:rPr lang="en-US" dirty="0" smtClean="0">
                <a:sym typeface="Wingdings" panose="05000000000000000000" pitchFamily="2" charset="2"/>
              </a:rPr>
              <a:t>In simple words, it means we start at i=2, and check if</a:t>
            </a:r>
            <a:br>
              <a:rPr lang="en-US" dirty="0" smtClean="0">
                <a:sym typeface="Wingdings" panose="05000000000000000000" pitchFamily="2" charset="2"/>
              </a:rPr>
            </a:br>
            <a:r>
              <a:rPr lang="en-US" dirty="0" smtClean="0">
                <a:sym typeface="Wingdings" panose="05000000000000000000" pitchFamily="2" charset="2"/>
              </a:rPr>
              <a:t>the length of the rest of our string divides by i</a:t>
            </a:r>
            <a:br>
              <a:rPr lang="en-US" dirty="0" smtClean="0">
                <a:sym typeface="Wingdings" panose="05000000000000000000" pitchFamily="2" charset="2"/>
              </a:rPr>
            </a:br>
            <a:r>
              <a:rPr lang="en-US" dirty="0" smtClean="0">
                <a:sym typeface="Wingdings" panose="05000000000000000000" pitchFamily="2" charset="2"/>
              </a:rPr>
              <a:t>We continue doing so until i=n and then we stop</a:t>
            </a:r>
          </a:p>
          <a:p>
            <a:pPr marL="0" indent="0">
              <a:buNone/>
            </a:pPr>
            <a:r>
              <a:rPr lang="en-US" dirty="0" smtClean="0">
                <a:sym typeface="Wingdings" panose="05000000000000000000" pitchFamily="2" charset="2"/>
              </a:rPr>
              <a:t>If there exists an i that matches this pattern, then we return False</a:t>
            </a:r>
          </a:p>
          <a:p>
            <a:pPr marL="0" indent="0">
              <a:buNone/>
            </a:pPr>
            <a:r>
              <a:rPr lang="en-US" dirty="0" smtClean="0">
                <a:sym typeface="Wingdings" panose="05000000000000000000" pitchFamily="2" charset="2"/>
              </a:rPr>
              <a:t>If no such i exists then we return True</a:t>
            </a:r>
          </a:p>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53</a:t>
            </a:fld>
            <a:endParaRPr lang="en-US"/>
          </a:p>
        </p:txBody>
      </p:sp>
    </p:spTree>
    <p:extLst>
      <p:ext uri="{BB962C8B-B14F-4D97-AF65-F5344CB8AC3E}">
        <p14:creationId xmlns:p14="http://schemas.microsoft.com/office/powerpoint/2010/main" val="2639670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54</a:t>
            </a:fld>
            <a:endParaRPr lang="en-US"/>
          </a:p>
        </p:txBody>
      </p:sp>
    </p:spTree>
    <p:extLst>
      <p:ext uri="{BB962C8B-B14F-4D97-AF65-F5344CB8AC3E}">
        <p14:creationId xmlns:p14="http://schemas.microsoft.com/office/powerpoint/2010/main" val="3037323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55</a:t>
            </a:fld>
            <a:endParaRPr lang="en-US"/>
          </a:p>
        </p:txBody>
      </p:sp>
    </p:spTree>
    <p:extLst>
      <p:ext uri="{BB962C8B-B14F-4D97-AF65-F5344CB8AC3E}">
        <p14:creationId xmlns:p14="http://schemas.microsoft.com/office/powerpoint/2010/main" val="231462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presentation</a:t>
            </a:r>
            <a:r>
              <a:rPr lang="en-US" baseline="0" dirty="0" smtClean="0"/>
              <a:t> </a:t>
            </a:r>
            <a:r>
              <a:rPr lang="en-US" dirty="0" smtClean="0"/>
              <a:t>is about some examples for code manipulations that I liked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examples show concepts that would make the job for someone who tried to reverse engineer a program – much, much harder</a:t>
            </a:r>
          </a:p>
        </p:txBody>
      </p:sp>
      <p:sp>
        <p:nvSpPr>
          <p:cNvPr id="4" name="Slide Number Placeholder 3"/>
          <p:cNvSpPr>
            <a:spLocks noGrp="1"/>
          </p:cNvSpPr>
          <p:nvPr>
            <p:ph type="sldNum" sz="quarter" idx="10"/>
          </p:nvPr>
        </p:nvSpPr>
        <p:spPr/>
        <p:txBody>
          <a:bodyPr/>
          <a:lstStyle/>
          <a:p>
            <a:fld id="{4EBF1FAA-6F49-4321-BCD2-1B8D0A337D66}" type="slidenum">
              <a:rPr lang="en-US" smtClean="0"/>
              <a:t>4</a:t>
            </a:fld>
            <a:endParaRPr lang="en-US"/>
          </a:p>
        </p:txBody>
      </p:sp>
    </p:spTree>
    <p:extLst>
      <p:ext uri="{BB962C8B-B14F-4D97-AF65-F5344CB8AC3E}">
        <p14:creationId xmlns:p14="http://schemas.microsoft.com/office/powerpoint/2010/main" val="2886225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56</a:t>
            </a:fld>
            <a:endParaRPr lang="en-US"/>
          </a:p>
        </p:txBody>
      </p:sp>
    </p:spTree>
    <p:extLst>
      <p:ext uri="{BB962C8B-B14F-4D97-AF65-F5344CB8AC3E}">
        <p14:creationId xmlns:p14="http://schemas.microsoft.com/office/powerpoint/2010/main" val="2213046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57</a:t>
            </a:fld>
            <a:endParaRPr lang="en-US"/>
          </a:p>
        </p:txBody>
      </p:sp>
    </p:spTree>
    <p:extLst>
      <p:ext uri="{BB962C8B-B14F-4D97-AF65-F5344CB8AC3E}">
        <p14:creationId xmlns:p14="http://schemas.microsoft.com/office/powerpoint/2010/main" val="2863128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string formats</a:t>
            </a:r>
            <a:r>
              <a:rPr lang="en-US" baseline="0" dirty="0" smtClean="0"/>
              <a:t> are added as an extension to C in POSIX: </a:t>
            </a:r>
            <a:r>
              <a:rPr lang="en-US" dirty="0" smtClean="0">
                <a:hlinkClick r:id="rId3"/>
              </a:rPr>
              <a:t>https://pubs.opengroup.org/onlinepubs/009695399/functions/printf.html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Portable Operating System Interface (POSIX) is a family of standards specified by the IEEE Computer Society for maintaining compatibility between operating systems.</a:t>
            </a:r>
          </a:p>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58</a:t>
            </a:fld>
            <a:endParaRPr lang="en-US"/>
          </a:p>
        </p:txBody>
      </p:sp>
    </p:spTree>
    <p:extLst>
      <p:ext uri="{BB962C8B-B14F-4D97-AF65-F5344CB8AC3E}">
        <p14:creationId xmlns:p14="http://schemas.microsoft.com/office/powerpoint/2010/main" val="3867892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macro</a:t>
            </a:r>
            <a:r>
              <a:rPr lang="en-US" baseline="0" dirty="0" smtClean="0"/>
              <a:t> first writes a byte to the temporary variable, and the prints it as a string</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59</a:t>
            </a:fld>
            <a:endParaRPr lang="en-US"/>
          </a:p>
        </p:txBody>
      </p:sp>
    </p:spTree>
    <p:extLst>
      <p:ext uri="{BB962C8B-B14F-4D97-AF65-F5344CB8AC3E}">
        <p14:creationId xmlns:p14="http://schemas.microsoft.com/office/powerpoint/2010/main" val="2082305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60</a:t>
            </a:fld>
            <a:endParaRPr lang="en-US"/>
          </a:p>
        </p:txBody>
      </p:sp>
    </p:spTree>
    <p:extLst>
      <p:ext uri="{BB962C8B-B14F-4D97-AF65-F5344CB8AC3E}">
        <p14:creationId xmlns:p14="http://schemas.microsoft.com/office/powerpoint/2010/main" val="2201109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61</a:t>
            </a:fld>
            <a:endParaRPr lang="en-US"/>
          </a:p>
        </p:txBody>
      </p:sp>
    </p:spTree>
    <p:extLst>
      <p:ext uri="{BB962C8B-B14F-4D97-AF65-F5344CB8AC3E}">
        <p14:creationId xmlns:p14="http://schemas.microsoft.com/office/powerpoint/2010/main" val="3527186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62</a:t>
            </a:fld>
            <a:endParaRPr lang="en-US"/>
          </a:p>
        </p:txBody>
      </p:sp>
    </p:spTree>
    <p:extLst>
      <p:ext uri="{BB962C8B-B14F-4D97-AF65-F5344CB8AC3E}">
        <p14:creationId xmlns:p14="http://schemas.microsoft.com/office/powerpoint/2010/main" val="3691121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implementing OR and NOT, we ca</a:t>
            </a:r>
            <a:r>
              <a:rPr lang="en-US" baseline="0" dirty="0" smtClean="0"/>
              <a:t>n implement any logic operation, and thus any computation</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63</a:t>
            </a:fld>
            <a:endParaRPr lang="en-US"/>
          </a:p>
        </p:txBody>
      </p:sp>
    </p:spTree>
    <p:extLst>
      <p:ext uri="{BB962C8B-B14F-4D97-AF65-F5344CB8AC3E}">
        <p14:creationId xmlns:p14="http://schemas.microsoft.com/office/powerpoint/2010/main" val="4257111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implementing OR and NOT, we ca</a:t>
            </a:r>
            <a:r>
              <a:rPr lang="en-US" baseline="0" dirty="0" smtClean="0"/>
              <a:t>n implement any logic operation, and thus any computation</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64</a:t>
            </a:fld>
            <a:endParaRPr lang="en-US"/>
          </a:p>
        </p:txBody>
      </p:sp>
    </p:spTree>
    <p:extLst>
      <p:ext uri="{BB962C8B-B14F-4D97-AF65-F5344CB8AC3E}">
        <p14:creationId xmlns:p14="http://schemas.microsoft.com/office/powerpoint/2010/main" val="113066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65</a:t>
            </a:fld>
            <a:endParaRPr lang="en-US"/>
          </a:p>
        </p:txBody>
      </p:sp>
    </p:spTree>
    <p:extLst>
      <p:ext uri="{BB962C8B-B14F-4D97-AF65-F5344CB8AC3E}">
        <p14:creationId xmlns:p14="http://schemas.microsoft.com/office/powerpoint/2010/main" val="580452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a:t>
            </a:r>
            <a:r>
              <a:rPr lang="en-US" baseline="0" dirty="0" smtClean="0"/>
              <a:t> to focus on the last reason :)</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5</a:t>
            </a:fld>
            <a:endParaRPr lang="en-US"/>
          </a:p>
        </p:txBody>
      </p:sp>
    </p:spTree>
    <p:extLst>
      <p:ext uri="{BB962C8B-B14F-4D97-AF65-F5344CB8AC3E}">
        <p14:creationId xmlns:p14="http://schemas.microsoft.com/office/powerpoint/2010/main" val="1651128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66</a:t>
            </a:fld>
            <a:endParaRPr lang="en-US"/>
          </a:p>
        </p:txBody>
      </p:sp>
    </p:spTree>
    <p:extLst>
      <p:ext uri="{BB962C8B-B14F-4D97-AF65-F5344CB8AC3E}">
        <p14:creationId xmlns:p14="http://schemas.microsoft.com/office/powerpoint/2010/main" val="2673173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67</a:t>
            </a:fld>
            <a:endParaRPr lang="en-US"/>
          </a:p>
        </p:txBody>
      </p:sp>
    </p:spTree>
    <p:extLst>
      <p:ext uri="{BB962C8B-B14F-4D97-AF65-F5344CB8AC3E}">
        <p14:creationId xmlns:p14="http://schemas.microsoft.com/office/powerpoint/2010/main" val="2880779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“C0” </a:t>
            </a:r>
            <a:r>
              <a:rPr lang="en-US" baseline="0" dirty="0" smtClean="0"/>
              <a:t>(11 000 000) byte </a:t>
            </a:r>
            <a:r>
              <a:rPr lang="en-US" sz="1200" b="0" i="0" kern="1200" dirty="0" smtClean="0">
                <a:solidFill>
                  <a:schemeClr val="tx1"/>
                </a:solidFill>
                <a:effectLst/>
                <a:latin typeface="+mn-lt"/>
                <a:ea typeface="+mn-ea"/>
                <a:cs typeface="+mn-cs"/>
              </a:rPr>
              <a:t>is the MOD-REG-R/M byte </a:t>
            </a:r>
          </a:p>
          <a:p>
            <a:r>
              <a:rPr lang="en-US" sz="1200" b="0" i="0" kern="1200" dirty="0" smtClean="0">
                <a:solidFill>
                  <a:schemeClr val="tx1"/>
                </a:solidFill>
                <a:effectLst/>
                <a:latin typeface="+mn-lt"/>
                <a:ea typeface="+mn-ea"/>
                <a:cs typeface="+mn-cs"/>
              </a:rPr>
              <a:t>And it specifies the</a:t>
            </a:r>
            <a:r>
              <a:rPr lang="en-US" sz="1200" b="0" i="0" kern="1200" baseline="0" dirty="0" smtClean="0">
                <a:solidFill>
                  <a:schemeClr val="tx1"/>
                </a:solidFill>
                <a:effectLst/>
                <a:latin typeface="+mn-lt"/>
                <a:ea typeface="+mn-ea"/>
                <a:cs typeface="+mn-cs"/>
              </a:rPr>
              <a:t> instruction</a:t>
            </a:r>
            <a:r>
              <a:rPr lang="en-US" sz="1200" b="0" i="0" kern="1200" dirty="0" smtClean="0">
                <a:solidFill>
                  <a:schemeClr val="tx1"/>
                </a:solidFill>
                <a:effectLst/>
                <a:latin typeface="+mn-lt"/>
                <a:ea typeface="+mn-ea"/>
                <a:cs typeface="+mn-cs"/>
              </a:rPr>
              <a:t> operands and their addressing mode:</a:t>
            </a:r>
            <a:endParaRPr lang="en-US" baseline="0" dirty="0" smtClean="0"/>
          </a:p>
          <a:p>
            <a:r>
              <a:rPr lang="en-US" baseline="0" dirty="0" smtClean="0"/>
              <a:t>MOD (11) = register addressing mode</a:t>
            </a:r>
          </a:p>
          <a:p>
            <a:r>
              <a:rPr lang="en-US" baseline="0" dirty="0" smtClean="0"/>
              <a:t>REG (000) = EAX</a:t>
            </a:r>
          </a:p>
          <a:p>
            <a:r>
              <a:rPr lang="en-US" baseline="0" dirty="0" smtClean="0"/>
              <a:t>R/M (000) = EAX</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68</a:t>
            </a:fld>
            <a:endParaRPr lang="en-US"/>
          </a:p>
        </p:txBody>
      </p:sp>
    </p:spTree>
    <p:extLst>
      <p:ext uri="{BB962C8B-B14F-4D97-AF65-F5344CB8AC3E}">
        <p14:creationId xmlns:p14="http://schemas.microsoft.com/office/powerpoint/2010/main" val="1924250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69</a:t>
            </a:fld>
            <a:endParaRPr lang="en-US"/>
          </a:p>
        </p:txBody>
      </p:sp>
    </p:spTree>
    <p:extLst>
      <p:ext uri="{BB962C8B-B14F-4D97-AF65-F5344CB8AC3E}">
        <p14:creationId xmlns:p14="http://schemas.microsoft.com/office/powerpoint/2010/main" val="4226812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EBF1FAA-6F49-4321-BCD2-1B8D0A337D66}" type="slidenum">
              <a:rPr lang="en-US" smtClean="0"/>
              <a:t>70</a:t>
            </a:fld>
            <a:endParaRPr lang="en-US"/>
          </a:p>
        </p:txBody>
      </p:sp>
    </p:spTree>
    <p:extLst>
      <p:ext uri="{BB962C8B-B14F-4D97-AF65-F5344CB8AC3E}">
        <p14:creationId xmlns:p14="http://schemas.microsoft.com/office/powerpoint/2010/main" val="143947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71</a:t>
            </a:fld>
            <a:endParaRPr lang="en-US"/>
          </a:p>
        </p:txBody>
      </p:sp>
    </p:spTree>
    <p:extLst>
      <p:ext uri="{BB962C8B-B14F-4D97-AF65-F5344CB8AC3E}">
        <p14:creationId xmlns:p14="http://schemas.microsoft.com/office/powerpoint/2010/main" val="15679982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72</a:t>
            </a:fld>
            <a:endParaRPr lang="en-US"/>
          </a:p>
        </p:txBody>
      </p:sp>
    </p:spTree>
    <p:extLst>
      <p:ext uri="{BB962C8B-B14F-4D97-AF65-F5344CB8AC3E}">
        <p14:creationId xmlns:p14="http://schemas.microsoft.com/office/powerpoint/2010/main" val="3368547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74</a:t>
            </a:fld>
            <a:endParaRPr lang="en-US"/>
          </a:p>
        </p:txBody>
      </p:sp>
    </p:spTree>
    <p:extLst>
      <p:ext uri="{BB962C8B-B14F-4D97-AF65-F5344CB8AC3E}">
        <p14:creationId xmlns:p14="http://schemas.microsoft.com/office/powerpoint/2010/main" val="2437288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see what we’re talking</a:t>
            </a:r>
            <a:r>
              <a:rPr lang="en-US" baseline="0" dirty="0" smtClean="0"/>
              <a:t> about, I’ll start with one of my favorite examples from IOCCC</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6</a:t>
            </a:fld>
            <a:endParaRPr lang="en-US"/>
          </a:p>
        </p:txBody>
      </p:sp>
    </p:spTree>
    <p:extLst>
      <p:ext uri="{BB962C8B-B14F-4D97-AF65-F5344CB8AC3E}">
        <p14:creationId xmlns:p14="http://schemas.microsoft.com/office/powerpoint/2010/main" val="2708319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Movie from 1986</a:t>
            </a:r>
          </a:p>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7</a:t>
            </a:fld>
            <a:endParaRPr lang="en-US"/>
          </a:p>
        </p:txBody>
      </p:sp>
    </p:spTree>
    <p:extLst>
      <p:ext uri="{BB962C8B-B14F-4D97-AF65-F5344CB8AC3E}">
        <p14:creationId xmlns:p14="http://schemas.microsoft.com/office/powerpoint/2010/main" val="93625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disassembler is a tool that takes a</a:t>
            </a:r>
            <a:r>
              <a:rPr lang="en-US" baseline="0" dirty="0" smtClean="0"/>
              <a:t> compiled executable, and displays the machine code (hex values to the left) alongside their corresponding assembly instructions (to the right)</a:t>
            </a:r>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16</a:t>
            </a:fld>
            <a:endParaRPr lang="en-US"/>
          </a:p>
        </p:txBody>
      </p:sp>
    </p:spTree>
    <p:extLst>
      <p:ext uri="{BB962C8B-B14F-4D97-AF65-F5344CB8AC3E}">
        <p14:creationId xmlns:p14="http://schemas.microsoft.com/office/powerpoint/2010/main" val="2782117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the script</a:t>
            </a:r>
            <a:r>
              <a:rPr lang="en-US" baseline="0" dirty="0" smtClean="0"/>
              <a:t> to the left, we will open it in a hex editor</a:t>
            </a:r>
          </a:p>
        </p:txBody>
      </p:sp>
      <p:sp>
        <p:nvSpPr>
          <p:cNvPr id="4" name="Slide Number Placeholder 3"/>
          <p:cNvSpPr>
            <a:spLocks noGrp="1"/>
          </p:cNvSpPr>
          <p:nvPr>
            <p:ph type="sldNum" sz="quarter" idx="10"/>
          </p:nvPr>
        </p:nvSpPr>
        <p:spPr/>
        <p:txBody>
          <a:bodyPr/>
          <a:lstStyle/>
          <a:p>
            <a:fld id="{4EBF1FAA-6F49-4321-BCD2-1B8D0A337D66}" type="slidenum">
              <a:rPr lang="en-US" smtClean="0"/>
              <a:t>21</a:t>
            </a:fld>
            <a:endParaRPr lang="en-US"/>
          </a:p>
        </p:txBody>
      </p:sp>
    </p:spTree>
    <p:extLst>
      <p:ext uri="{BB962C8B-B14F-4D97-AF65-F5344CB8AC3E}">
        <p14:creationId xmlns:p14="http://schemas.microsoft.com/office/powerpoint/2010/main" val="341395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BF1FAA-6F49-4321-BCD2-1B8D0A337D66}" type="slidenum">
              <a:rPr lang="en-US" smtClean="0"/>
              <a:t>27</a:t>
            </a:fld>
            <a:endParaRPr lang="en-US"/>
          </a:p>
        </p:txBody>
      </p:sp>
    </p:spTree>
    <p:extLst>
      <p:ext uri="{BB962C8B-B14F-4D97-AF65-F5344CB8AC3E}">
        <p14:creationId xmlns:p14="http://schemas.microsoft.com/office/powerpoint/2010/main" val="13759725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799" y="185491"/>
            <a:ext cx="10131427" cy="1468800"/>
          </a:xfrm>
        </p:spPr>
        <p:txBody>
          <a:bodyPr anchor="b">
            <a:normAutofit/>
          </a:bodyPr>
          <a:lstStyle>
            <a:lvl1pPr algn="l">
              <a:defRPr sz="5400" b="1" cap="none"/>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680770" y="1646603"/>
            <a:ext cx="10131428" cy="860400"/>
          </a:xfrm>
        </p:spPr>
        <p:txBody>
          <a:bodyPr anchor="t">
            <a:normAutofit/>
          </a:bodyPr>
          <a:lstStyle>
            <a:lvl1pPr marL="0" indent="0" algn="l">
              <a:buNone/>
              <a:defRPr sz="2800" cap="none">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AF4A80-AB72-4512-97BC-1456B3C12179}" type="slidenum">
              <a:rPr lang="en-US" smtClean="0"/>
              <a:t>‹#›</a:t>
            </a:fld>
            <a:endParaRPr lang="en-US" dirty="0"/>
          </a:p>
        </p:txBody>
      </p:sp>
      <p:sp>
        <p:nvSpPr>
          <p:cNvPr id="8" name="Text Placeholder 2"/>
          <p:cNvSpPr>
            <a:spLocks noGrp="1"/>
          </p:cNvSpPr>
          <p:nvPr>
            <p:ph type="body" idx="13" hasCustomPrompt="1"/>
          </p:nvPr>
        </p:nvSpPr>
        <p:spPr>
          <a:xfrm>
            <a:off x="680770" y="3265914"/>
            <a:ext cx="4707659" cy="635653"/>
          </a:xfrm>
        </p:spPr>
        <p:txBody>
          <a:bodyPr anchor="t">
            <a:noAutofit/>
          </a:bodyPr>
          <a:lstStyle>
            <a:lvl1pPr marL="0" indent="0" algn="l">
              <a:buNone/>
              <a:defRPr sz="3200" b="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Author Name</a:t>
            </a:r>
          </a:p>
        </p:txBody>
      </p:sp>
      <p:sp>
        <p:nvSpPr>
          <p:cNvPr id="9" name="Text Placeholder 2"/>
          <p:cNvSpPr>
            <a:spLocks noGrp="1"/>
          </p:cNvSpPr>
          <p:nvPr>
            <p:ph type="body" idx="14" hasCustomPrompt="1"/>
          </p:nvPr>
        </p:nvSpPr>
        <p:spPr>
          <a:xfrm>
            <a:off x="680770" y="3786823"/>
            <a:ext cx="4707659" cy="445419"/>
          </a:xfrm>
        </p:spPr>
        <p:txBody>
          <a:bodyPr anchor="t">
            <a:noAutofit/>
          </a:bodyPr>
          <a:lstStyle>
            <a:lvl1pPr marL="0" indent="0" algn="l">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Date</a:t>
            </a:r>
          </a:p>
        </p:txBody>
      </p:sp>
    </p:spTree>
    <p:extLst>
      <p:ext uri="{BB962C8B-B14F-4D97-AF65-F5344CB8AC3E}">
        <p14:creationId xmlns:p14="http://schemas.microsoft.com/office/powerpoint/2010/main" val="23937700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23/07/2020</a:t>
            </a:r>
            <a:endParaRPr lang="en-US" dirty="0"/>
          </a:p>
        </p:txBody>
      </p:sp>
      <p:sp>
        <p:nvSpPr>
          <p:cNvPr id="6" name="Footer Placeholder 5"/>
          <p:cNvSpPr>
            <a:spLocks noGrp="1"/>
          </p:cNvSpPr>
          <p:nvPr>
            <p:ph type="ftr" sz="quarter" idx="11"/>
          </p:nvPr>
        </p:nvSpPr>
        <p:spPr/>
        <p:txBody>
          <a:bodyPr/>
          <a:lstStyle/>
          <a:p>
            <a:r>
              <a:rPr lang="en-US" smtClean="0"/>
              <a:t>Eli Kaski</a:t>
            </a:r>
            <a:endParaRPr lang="en-US" dirty="0"/>
          </a:p>
        </p:txBody>
      </p:sp>
      <p:sp>
        <p:nvSpPr>
          <p:cNvPr id="7" name="Slide Number Placeholder 6"/>
          <p:cNvSpPr>
            <a:spLocks noGrp="1"/>
          </p:cNvSpPr>
          <p:nvPr>
            <p:ph type="sldNum" sz="quarter" idx="12"/>
          </p:nvPr>
        </p:nvSpPr>
        <p:spPr/>
        <p:txBody>
          <a:bodyPr/>
          <a:lstStyle/>
          <a:p>
            <a:fld id="{48AF4A80-AB72-4512-97BC-1456B3C12179}" type="slidenum">
              <a:rPr lang="en-US" smtClean="0"/>
              <a:t>‹#›</a:t>
            </a:fld>
            <a:endParaRPr lang="en-US" dirty="0"/>
          </a:p>
        </p:txBody>
      </p:sp>
    </p:spTree>
    <p:extLst>
      <p:ext uri="{BB962C8B-B14F-4D97-AF65-F5344CB8AC3E}">
        <p14:creationId xmlns:p14="http://schemas.microsoft.com/office/powerpoint/2010/main" val="319097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23/07/2020</a:t>
            </a:r>
            <a:endParaRPr lang="en-US" dirty="0"/>
          </a:p>
        </p:txBody>
      </p:sp>
      <p:sp>
        <p:nvSpPr>
          <p:cNvPr id="5" name="Footer Placeholder 4"/>
          <p:cNvSpPr>
            <a:spLocks noGrp="1"/>
          </p:cNvSpPr>
          <p:nvPr>
            <p:ph type="ftr" sz="quarter" idx="11"/>
          </p:nvPr>
        </p:nvSpPr>
        <p:spPr/>
        <p:txBody>
          <a:bodyPr/>
          <a:lstStyle/>
          <a:p>
            <a:r>
              <a:rPr lang="en-US" smtClean="0"/>
              <a:t>Eli Kaski</a:t>
            </a:r>
            <a:endParaRPr lang="en-US" dirty="0"/>
          </a:p>
        </p:txBody>
      </p:sp>
      <p:sp>
        <p:nvSpPr>
          <p:cNvPr id="6" name="Slide Number Placeholder 5"/>
          <p:cNvSpPr>
            <a:spLocks noGrp="1"/>
          </p:cNvSpPr>
          <p:nvPr>
            <p:ph type="sldNum" sz="quarter" idx="12"/>
          </p:nvPr>
        </p:nvSpPr>
        <p:spPr/>
        <p:txBody>
          <a:bodyPr/>
          <a:lstStyle/>
          <a:p>
            <a:fld id="{48AF4A80-AB72-4512-97BC-1456B3C12179}" type="slidenum">
              <a:rPr lang="en-US" smtClean="0"/>
              <a:t>‹#›</a:t>
            </a:fld>
            <a:endParaRPr lang="en-US" dirty="0"/>
          </a:p>
        </p:txBody>
      </p:sp>
    </p:spTree>
    <p:extLst>
      <p:ext uri="{BB962C8B-B14F-4D97-AF65-F5344CB8AC3E}">
        <p14:creationId xmlns:p14="http://schemas.microsoft.com/office/powerpoint/2010/main" val="426518631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23/07/2020</a:t>
            </a:r>
            <a:endParaRPr lang="en-US" dirty="0"/>
          </a:p>
        </p:txBody>
      </p:sp>
      <p:sp>
        <p:nvSpPr>
          <p:cNvPr id="5" name="Footer Placeholder 4"/>
          <p:cNvSpPr>
            <a:spLocks noGrp="1"/>
          </p:cNvSpPr>
          <p:nvPr>
            <p:ph type="ftr" sz="quarter" idx="11"/>
          </p:nvPr>
        </p:nvSpPr>
        <p:spPr/>
        <p:txBody>
          <a:bodyPr/>
          <a:lstStyle/>
          <a:p>
            <a:r>
              <a:rPr lang="en-US" smtClean="0"/>
              <a:t>Eli Kaski</a:t>
            </a:r>
            <a:endParaRPr lang="en-US" dirty="0"/>
          </a:p>
        </p:txBody>
      </p:sp>
      <p:sp>
        <p:nvSpPr>
          <p:cNvPr id="6" name="Slide Number Placeholder 5"/>
          <p:cNvSpPr>
            <a:spLocks noGrp="1"/>
          </p:cNvSpPr>
          <p:nvPr>
            <p:ph type="sldNum" sz="quarter" idx="12"/>
          </p:nvPr>
        </p:nvSpPr>
        <p:spPr/>
        <p:txBody>
          <a:bodyPr/>
          <a:lstStyle/>
          <a:p>
            <a:fld id="{48AF4A80-AB72-4512-97BC-1456B3C12179}" type="slidenum">
              <a:rPr lang="en-US" smtClean="0"/>
              <a:t>‹#›</a:t>
            </a:fld>
            <a:endParaRPr lang="en-US" dirty="0"/>
          </a:p>
        </p:txBody>
      </p:sp>
    </p:spTree>
    <p:extLst>
      <p:ext uri="{BB962C8B-B14F-4D97-AF65-F5344CB8AC3E}">
        <p14:creationId xmlns:p14="http://schemas.microsoft.com/office/powerpoint/2010/main" val="322196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23/07/2020</a:t>
            </a:r>
            <a:endParaRPr lang="en-US" dirty="0"/>
          </a:p>
        </p:txBody>
      </p:sp>
      <p:sp>
        <p:nvSpPr>
          <p:cNvPr id="5" name="Footer Placeholder 4"/>
          <p:cNvSpPr>
            <a:spLocks noGrp="1"/>
          </p:cNvSpPr>
          <p:nvPr>
            <p:ph type="ftr" sz="quarter" idx="11"/>
          </p:nvPr>
        </p:nvSpPr>
        <p:spPr/>
        <p:txBody>
          <a:bodyPr/>
          <a:lstStyle/>
          <a:p>
            <a:r>
              <a:rPr lang="en-US" smtClean="0"/>
              <a:t>Eli Kaski</a:t>
            </a:r>
            <a:endParaRPr lang="en-US" dirty="0"/>
          </a:p>
        </p:txBody>
      </p:sp>
      <p:sp>
        <p:nvSpPr>
          <p:cNvPr id="6" name="Slide Number Placeholder 5"/>
          <p:cNvSpPr>
            <a:spLocks noGrp="1"/>
          </p:cNvSpPr>
          <p:nvPr>
            <p:ph type="sldNum" sz="quarter" idx="12"/>
          </p:nvPr>
        </p:nvSpPr>
        <p:spPr/>
        <p:txBody>
          <a:bodyPr/>
          <a:lstStyle/>
          <a:p>
            <a:fld id="{48AF4A80-AB72-4512-97BC-1456B3C12179}" type="slidenum">
              <a:rPr lang="en-US" smtClean="0"/>
              <a:t>‹#›</a:t>
            </a:fld>
            <a:endParaRPr lang="en-US" dirty="0"/>
          </a:p>
        </p:txBody>
      </p:sp>
    </p:spTree>
    <p:extLst>
      <p:ext uri="{BB962C8B-B14F-4D97-AF65-F5344CB8AC3E}">
        <p14:creationId xmlns:p14="http://schemas.microsoft.com/office/powerpoint/2010/main" val="46091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23/07/2020</a:t>
            </a:r>
            <a:endParaRPr lang="en-US" dirty="0"/>
          </a:p>
        </p:txBody>
      </p:sp>
      <p:sp>
        <p:nvSpPr>
          <p:cNvPr id="5" name="Footer Placeholder 4"/>
          <p:cNvSpPr>
            <a:spLocks noGrp="1"/>
          </p:cNvSpPr>
          <p:nvPr>
            <p:ph type="ftr" sz="quarter" idx="11"/>
          </p:nvPr>
        </p:nvSpPr>
        <p:spPr/>
        <p:txBody>
          <a:bodyPr/>
          <a:lstStyle/>
          <a:p>
            <a:r>
              <a:rPr lang="en-US" smtClean="0"/>
              <a:t>Eli Kaski</a:t>
            </a:r>
            <a:endParaRPr lang="en-US" dirty="0"/>
          </a:p>
        </p:txBody>
      </p:sp>
      <p:sp>
        <p:nvSpPr>
          <p:cNvPr id="6" name="Slide Number Placeholder 5"/>
          <p:cNvSpPr>
            <a:spLocks noGrp="1"/>
          </p:cNvSpPr>
          <p:nvPr>
            <p:ph type="sldNum" sz="quarter" idx="12"/>
          </p:nvPr>
        </p:nvSpPr>
        <p:spPr/>
        <p:txBody>
          <a:bodyPr/>
          <a:lstStyle/>
          <a:p>
            <a:fld id="{48AF4A80-AB72-4512-97BC-1456B3C12179}" type="slidenum">
              <a:rPr lang="en-US" smtClean="0"/>
              <a:t>‹#›</a:t>
            </a:fld>
            <a:endParaRPr lang="en-US" dirty="0"/>
          </a:p>
        </p:txBody>
      </p:sp>
    </p:spTree>
    <p:extLst>
      <p:ext uri="{BB962C8B-B14F-4D97-AF65-F5344CB8AC3E}">
        <p14:creationId xmlns:p14="http://schemas.microsoft.com/office/powerpoint/2010/main" val="189808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23/07/2020</a:t>
            </a:r>
            <a:endParaRPr lang="en-US" dirty="0"/>
          </a:p>
        </p:txBody>
      </p:sp>
      <p:sp>
        <p:nvSpPr>
          <p:cNvPr id="5" name="Footer Placeholder 4"/>
          <p:cNvSpPr>
            <a:spLocks noGrp="1"/>
          </p:cNvSpPr>
          <p:nvPr>
            <p:ph type="ftr" sz="quarter" idx="11"/>
          </p:nvPr>
        </p:nvSpPr>
        <p:spPr/>
        <p:txBody>
          <a:bodyPr/>
          <a:lstStyle/>
          <a:p>
            <a:r>
              <a:rPr lang="en-US" smtClean="0"/>
              <a:t>Eli Kaski</a:t>
            </a:r>
            <a:endParaRPr lang="en-US" dirty="0"/>
          </a:p>
        </p:txBody>
      </p:sp>
      <p:sp>
        <p:nvSpPr>
          <p:cNvPr id="6" name="Slide Number Placeholder 5"/>
          <p:cNvSpPr>
            <a:spLocks noGrp="1"/>
          </p:cNvSpPr>
          <p:nvPr>
            <p:ph type="sldNum" sz="quarter" idx="12"/>
          </p:nvPr>
        </p:nvSpPr>
        <p:spPr/>
        <p:txBody>
          <a:bodyPr/>
          <a:lstStyle/>
          <a:p>
            <a:fld id="{48AF4A80-AB72-4512-97BC-1456B3C12179}" type="slidenum">
              <a:rPr lang="en-US" smtClean="0"/>
              <a:t>‹#›</a:t>
            </a:fld>
            <a:endParaRPr lang="en-US" dirty="0"/>
          </a:p>
        </p:txBody>
      </p:sp>
    </p:spTree>
    <p:extLst>
      <p:ext uri="{BB962C8B-B14F-4D97-AF65-F5344CB8AC3E}">
        <p14:creationId xmlns:p14="http://schemas.microsoft.com/office/powerpoint/2010/main" val="5811221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p:txBody>
          <a:bodyPr/>
          <a:lstStyle>
            <a:lvl1pPr>
              <a:defRPr cap="none"/>
            </a:lvl1pPr>
          </a:lstStyle>
          <a:p>
            <a:r>
              <a:rPr lang="en-US" dirty="0" smtClean="0"/>
              <a:t>Click To edit Master title style</a:t>
            </a:r>
            <a:endParaRPr lang="en-US" dirty="0"/>
          </a:p>
        </p:txBody>
      </p:sp>
      <p:sp>
        <p:nvSpPr>
          <p:cNvPr id="3" name="Content Placeholder 2"/>
          <p:cNvSpPr>
            <a:spLocks noGrp="1"/>
          </p:cNvSpPr>
          <p:nvPr>
            <p:ph idx="1"/>
          </p:nvPr>
        </p:nvSpPr>
        <p:spPr/>
        <p:txBody>
          <a:bodyPr ancho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23/07/2020</a:t>
            </a:r>
            <a:endParaRPr lang="en-US"/>
          </a:p>
        </p:txBody>
      </p:sp>
      <p:sp>
        <p:nvSpPr>
          <p:cNvPr id="5" name="Footer Placeholder 4"/>
          <p:cNvSpPr>
            <a:spLocks noGrp="1"/>
          </p:cNvSpPr>
          <p:nvPr>
            <p:ph type="ftr" sz="quarter" idx="11"/>
          </p:nvPr>
        </p:nvSpPr>
        <p:spPr/>
        <p:txBody>
          <a:bodyPr/>
          <a:lstStyle/>
          <a:p>
            <a:r>
              <a:rPr lang="en-US" smtClean="0"/>
              <a:t>Eli Kaski</a:t>
            </a:r>
            <a:endParaRPr lang="en-US"/>
          </a:p>
        </p:txBody>
      </p:sp>
      <p:sp>
        <p:nvSpPr>
          <p:cNvPr id="6" name="Slide Number Placeholder 5"/>
          <p:cNvSpPr>
            <a:spLocks noGrp="1"/>
          </p:cNvSpPr>
          <p:nvPr>
            <p:ph type="sldNum" sz="quarter" idx="12"/>
          </p:nvPr>
        </p:nvSpPr>
        <p:spPr/>
        <p:txBody>
          <a:bodyPr/>
          <a:lstStyle/>
          <a:p>
            <a:fld id="{48AF4A80-AB72-4512-97BC-1456B3C12179}" type="slidenum">
              <a:rPr lang="en-US" smtClean="0"/>
              <a:t>‹#›</a:t>
            </a:fld>
            <a:endParaRPr lang="en-US"/>
          </a:p>
        </p:txBody>
      </p:sp>
    </p:spTree>
    <p:extLst>
      <p:ext uri="{BB962C8B-B14F-4D97-AF65-F5344CB8AC3E}">
        <p14:creationId xmlns:p14="http://schemas.microsoft.com/office/powerpoint/2010/main" val="171550457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r>
              <a:rPr lang="en-US" smtClean="0"/>
              <a:t>23/07/2020</a:t>
            </a:r>
            <a:endParaRPr lang="en-US" dirty="0"/>
          </a:p>
        </p:txBody>
      </p:sp>
      <p:sp>
        <p:nvSpPr>
          <p:cNvPr id="5" name="Footer Placeholder 4"/>
          <p:cNvSpPr>
            <a:spLocks noGrp="1"/>
          </p:cNvSpPr>
          <p:nvPr>
            <p:ph type="ftr" sz="quarter" idx="11"/>
          </p:nvPr>
        </p:nvSpPr>
        <p:spPr>
          <a:xfrm>
            <a:off x="3962399" y="5870575"/>
            <a:ext cx="4893958" cy="377825"/>
          </a:xfrm>
        </p:spPr>
        <p:txBody>
          <a:bodyPr/>
          <a:lstStyle/>
          <a:p>
            <a:r>
              <a:rPr lang="en-US" smtClean="0"/>
              <a:t>Eli Kaski</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48AF4A80-AB72-4512-97BC-1456B3C12179}" type="slidenum">
              <a:rPr lang="en-US" smtClean="0"/>
              <a:t>‹#›</a:t>
            </a:fld>
            <a:endParaRPr lang="en-US" dirty="0"/>
          </a:p>
        </p:txBody>
      </p:sp>
    </p:spTree>
    <p:extLst>
      <p:ext uri="{BB962C8B-B14F-4D97-AF65-F5344CB8AC3E}">
        <p14:creationId xmlns:p14="http://schemas.microsoft.com/office/powerpoint/2010/main" val="11121317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23/07/2020</a:t>
            </a:r>
            <a:endParaRPr lang="en-US"/>
          </a:p>
        </p:txBody>
      </p:sp>
      <p:sp>
        <p:nvSpPr>
          <p:cNvPr id="6" name="Footer Placeholder 5"/>
          <p:cNvSpPr>
            <a:spLocks noGrp="1"/>
          </p:cNvSpPr>
          <p:nvPr>
            <p:ph type="ftr" sz="quarter" idx="11"/>
          </p:nvPr>
        </p:nvSpPr>
        <p:spPr/>
        <p:txBody>
          <a:bodyPr/>
          <a:lstStyle/>
          <a:p>
            <a:r>
              <a:rPr lang="en-US" smtClean="0"/>
              <a:t>Eli Kaski</a:t>
            </a:r>
            <a:endParaRPr lang="en-US"/>
          </a:p>
        </p:txBody>
      </p:sp>
      <p:sp>
        <p:nvSpPr>
          <p:cNvPr id="7" name="Slide Number Placeholder 6"/>
          <p:cNvSpPr>
            <a:spLocks noGrp="1"/>
          </p:cNvSpPr>
          <p:nvPr>
            <p:ph type="sldNum" sz="quarter" idx="12"/>
          </p:nvPr>
        </p:nvSpPr>
        <p:spPr/>
        <p:txBody>
          <a:bodyPr/>
          <a:lstStyle/>
          <a:p>
            <a:fld id="{48AF4A80-AB72-4512-97BC-1456B3C12179}" type="slidenum">
              <a:rPr lang="en-US" smtClean="0"/>
              <a:t>‹#›</a:t>
            </a:fld>
            <a:endParaRPr lang="en-US"/>
          </a:p>
        </p:txBody>
      </p:sp>
    </p:spTree>
    <p:extLst>
      <p:ext uri="{BB962C8B-B14F-4D97-AF65-F5344CB8AC3E}">
        <p14:creationId xmlns:p14="http://schemas.microsoft.com/office/powerpoint/2010/main" val="38102239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23/07/2020</a:t>
            </a:r>
            <a:endParaRPr lang="en-US"/>
          </a:p>
        </p:txBody>
      </p:sp>
      <p:sp>
        <p:nvSpPr>
          <p:cNvPr id="8" name="Footer Placeholder 7"/>
          <p:cNvSpPr>
            <a:spLocks noGrp="1"/>
          </p:cNvSpPr>
          <p:nvPr>
            <p:ph type="ftr" sz="quarter" idx="11"/>
          </p:nvPr>
        </p:nvSpPr>
        <p:spPr/>
        <p:txBody>
          <a:bodyPr/>
          <a:lstStyle/>
          <a:p>
            <a:r>
              <a:rPr lang="en-US" smtClean="0"/>
              <a:t>Eli Kaski</a:t>
            </a:r>
            <a:endParaRPr lang="en-US"/>
          </a:p>
        </p:txBody>
      </p:sp>
      <p:sp>
        <p:nvSpPr>
          <p:cNvPr id="9" name="Slide Number Placeholder 8"/>
          <p:cNvSpPr>
            <a:spLocks noGrp="1"/>
          </p:cNvSpPr>
          <p:nvPr>
            <p:ph type="sldNum" sz="quarter" idx="12"/>
          </p:nvPr>
        </p:nvSpPr>
        <p:spPr/>
        <p:txBody>
          <a:bodyPr/>
          <a:lstStyle/>
          <a:p>
            <a:fld id="{48AF4A80-AB72-4512-97BC-1456B3C12179}" type="slidenum">
              <a:rPr lang="en-US" smtClean="0"/>
              <a:t>‹#›</a:t>
            </a:fld>
            <a:endParaRPr lang="en-US"/>
          </a:p>
        </p:txBody>
      </p:sp>
    </p:spTree>
    <p:extLst>
      <p:ext uri="{BB962C8B-B14F-4D97-AF65-F5344CB8AC3E}">
        <p14:creationId xmlns:p14="http://schemas.microsoft.com/office/powerpoint/2010/main" val="5741873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23/07/2020</a:t>
            </a:r>
            <a:endParaRPr lang="en-US"/>
          </a:p>
        </p:txBody>
      </p:sp>
      <p:sp>
        <p:nvSpPr>
          <p:cNvPr id="4" name="Footer Placeholder 3"/>
          <p:cNvSpPr>
            <a:spLocks noGrp="1"/>
          </p:cNvSpPr>
          <p:nvPr>
            <p:ph type="ftr" sz="quarter" idx="11"/>
          </p:nvPr>
        </p:nvSpPr>
        <p:spPr/>
        <p:txBody>
          <a:bodyPr/>
          <a:lstStyle/>
          <a:p>
            <a:r>
              <a:rPr lang="en-US" smtClean="0"/>
              <a:t>Eli Kaski</a:t>
            </a:r>
            <a:endParaRPr lang="en-US"/>
          </a:p>
        </p:txBody>
      </p:sp>
      <p:sp>
        <p:nvSpPr>
          <p:cNvPr id="5" name="Slide Number Placeholder 4"/>
          <p:cNvSpPr>
            <a:spLocks noGrp="1"/>
          </p:cNvSpPr>
          <p:nvPr>
            <p:ph type="sldNum" sz="quarter" idx="12"/>
          </p:nvPr>
        </p:nvSpPr>
        <p:spPr/>
        <p:txBody>
          <a:bodyPr/>
          <a:lstStyle/>
          <a:p>
            <a:fld id="{48AF4A80-AB72-4512-97BC-1456B3C12179}" type="slidenum">
              <a:rPr lang="en-US" smtClean="0"/>
              <a:t>‹#›</a:t>
            </a:fld>
            <a:endParaRPr lang="en-US"/>
          </a:p>
        </p:txBody>
      </p:sp>
    </p:spTree>
    <p:extLst>
      <p:ext uri="{BB962C8B-B14F-4D97-AF65-F5344CB8AC3E}">
        <p14:creationId xmlns:p14="http://schemas.microsoft.com/office/powerpoint/2010/main" val="12305858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r>
              <a:rPr lang="en-US" smtClean="0"/>
              <a:t>23/07/2020</a:t>
            </a:r>
            <a:endParaRPr lang="en-US"/>
          </a:p>
        </p:txBody>
      </p:sp>
      <p:sp>
        <p:nvSpPr>
          <p:cNvPr id="3" name="Footer Placeholder 2"/>
          <p:cNvSpPr>
            <a:spLocks noGrp="1"/>
          </p:cNvSpPr>
          <p:nvPr>
            <p:ph type="ftr" sz="quarter" idx="11"/>
          </p:nvPr>
        </p:nvSpPr>
        <p:spPr/>
        <p:txBody>
          <a:bodyPr/>
          <a:lstStyle/>
          <a:p>
            <a:r>
              <a:rPr lang="en-US" smtClean="0"/>
              <a:t>Eli Kaski</a:t>
            </a:r>
            <a:endParaRPr lang="en-US"/>
          </a:p>
        </p:txBody>
      </p:sp>
      <p:sp>
        <p:nvSpPr>
          <p:cNvPr id="4" name="Slide Number Placeholder 3"/>
          <p:cNvSpPr>
            <a:spLocks noGrp="1"/>
          </p:cNvSpPr>
          <p:nvPr>
            <p:ph type="sldNum" sz="quarter" idx="12"/>
          </p:nvPr>
        </p:nvSpPr>
        <p:spPr/>
        <p:txBody>
          <a:bodyPr/>
          <a:lstStyle/>
          <a:p>
            <a:fld id="{48AF4A80-AB72-4512-97BC-1456B3C12179}" type="slidenum">
              <a:rPr lang="en-US" smtClean="0"/>
              <a:t>‹#›</a:t>
            </a:fld>
            <a:endParaRPr lang="en-US"/>
          </a:p>
        </p:txBody>
      </p:sp>
    </p:spTree>
    <p:extLst>
      <p:ext uri="{BB962C8B-B14F-4D97-AF65-F5344CB8AC3E}">
        <p14:creationId xmlns:p14="http://schemas.microsoft.com/office/powerpoint/2010/main" val="2395456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23/07/2020</a:t>
            </a:r>
            <a:endParaRPr lang="en-US"/>
          </a:p>
        </p:txBody>
      </p:sp>
      <p:sp>
        <p:nvSpPr>
          <p:cNvPr id="6" name="Footer Placeholder 5"/>
          <p:cNvSpPr>
            <a:spLocks noGrp="1"/>
          </p:cNvSpPr>
          <p:nvPr>
            <p:ph type="ftr" sz="quarter" idx="11"/>
          </p:nvPr>
        </p:nvSpPr>
        <p:spPr/>
        <p:txBody>
          <a:bodyPr/>
          <a:lstStyle/>
          <a:p>
            <a:r>
              <a:rPr lang="en-US" smtClean="0"/>
              <a:t>Eli Kaski</a:t>
            </a:r>
            <a:endParaRPr lang="en-US"/>
          </a:p>
        </p:txBody>
      </p:sp>
      <p:sp>
        <p:nvSpPr>
          <p:cNvPr id="7" name="Slide Number Placeholder 6"/>
          <p:cNvSpPr>
            <a:spLocks noGrp="1"/>
          </p:cNvSpPr>
          <p:nvPr>
            <p:ph type="sldNum" sz="quarter" idx="12"/>
          </p:nvPr>
        </p:nvSpPr>
        <p:spPr/>
        <p:txBody>
          <a:bodyPr/>
          <a:lstStyle/>
          <a:p>
            <a:fld id="{48AF4A80-AB72-4512-97BC-1456B3C12179}" type="slidenum">
              <a:rPr lang="en-US" smtClean="0"/>
              <a:t>‹#›</a:t>
            </a:fld>
            <a:endParaRPr lang="en-US"/>
          </a:p>
        </p:txBody>
      </p:sp>
    </p:spTree>
    <p:extLst>
      <p:ext uri="{BB962C8B-B14F-4D97-AF65-F5344CB8AC3E}">
        <p14:creationId xmlns:p14="http://schemas.microsoft.com/office/powerpoint/2010/main" val="35264774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23/07/2020</a:t>
            </a:r>
            <a:endParaRPr lang="en-US"/>
          </a:p>
        </p:txBody>
      </p:sp>
      <p:sp>
        <p:nvSpPr>
          <p:cNvPr id="6" name="Footer Placeholder 5"/>
          <p:cNvSpPr>
            <a:spLocks noGrp="1"/>
          </p:cNvSpPr>
          <p:nvPr>
            <p:ph type="ftr" sz="quarter" idx="11"/>
          </p:nvPr>
        </p:nvSpPr>
        <p:spPr/>
        <p:txBody>
          <a:bodyPr/>
          <a:lstStyle/>
          <a:p>
            <a:r>
              <a:rPr lang="en-US" smtClean="0"/>
              <a:t>Eli Kaski</a:t>
            </a:r>
            <a:endParaRPr lang="en-US"/>
          </a:p>
        </p:txBody>
      </p:sp>
      <p:sp>
        <p:nvSpPr>
          <p:cNvPr id="7" name="Slide Number Placeholder 6"/>
          <p:cNvSpPr>
            <a:spLocks noGrp="1"/>
          </p:cNvSpPr>
          <p:nvPr>
            <p:ph type="sldNum" sz="quarter" idx="12"/>
          </p:nvPr>
        </p:nvSpPr>
        <p:spPr/>
        <p:txBody>
          <a:bodyPr/>
          <a:lstStyle/>
          <a:p>
            <a:fld id="{48AF4A80-AB72-4512-97BC-1456B3C12179}" type="slidenum">
              <a:rPr lang="en-US" smtClean="0"/>
              <a:t>‹#›</a:t>
            </a:fld>
            <a:endParaRPr lang="en-US"/>
          </a:p>
        </p:txBody>
      </p:sp>
    </p:spTree>
    <p:extLst>
      <p:ext uri="{BB962C8B-B14F-4D97-AF65-F5344CB8AC3E}">
        <p14:creationId xmlns:p14="http://schemas.microsoft.com/office/powerpoint/2010/main" val="18358637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589660" y="6262459"/>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smtClean="0"/>
              <a:t>23/07/2020</a:t>
            </a:r>
            <a:endParaRPr lang="en-US" dirty="0"/>
          </a:p>
        </p:txBody>
      </p:sp>
      <p:sp>
        <p:nvSpPr>
          <p:cNvPr id="5" name="Footer Placeholder 4"/>
          <p:cNvSpPr>
            <a:spLocks noGrp="1"/>
          </p:cNvSpPr>
          <p:nvPr>
            <p:ph type="ftr" sz="quarter" idx="3"/>
          </p:nvPr>
        </p:nvSpPr>
        <p:spPr>
          <a:xfrm>
            <a:off x="685800" y="6262459"/>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dirty="0" smtClean="0"/>
              <a:t>Eli Kaski</a:t>
            </a:r>
            <a:endParaRPr lang="en-US" dirty="0"/>
          </a:p>
        </p:txBody>
      </p:sp>
      <p:sp>
        <p:nvSpPr>
          <p:cNvPr id="6" name="Slide Number Placeholder 5"/>
          <p:cNvSpPr>
            <a:spLocks noGrp="1"/>
          </p:cNvSpPr>
          <p:nvPr>
            <p:ph type="sldNum" sz="quarter" idx="4"/>
          </p:nvPr>
        </p:nvSpPr>
        <p:spPr>
          <a:xfrm>
            <a:off x="11376403" y="6262458"/>
            <a:ext cx="551167" cy="377825"/>
          </a:xfrm>
          <a:prstGeom prst="rect">
            <a:avLst/>
          </a:prstGeom>
        </p:spPr>
        <p:txBody>
          <a:bodyPr vert="horz" lIns="91440" tIns="45720" rIns="91440" bIns="45720" rtlCol="0" anchor="ctr"/>
          <a:lstStyle>
            <a:lvl1pPr algn="r">
              <a:defRPr sz="1600" b="0" i="0">
                <a:solidFill>
                  <a:schemeClr val="tx1"/>
                </a:solidFill>
                <a:effectLst/>
                <a:latin typeface="+mn-lt"/>
              </a:defRPr>
            </a:lvl1pPr>
          </a:lstStyle>
          <a:p>
            <a:fld id="{48AF4A80-AB72-4512-97BC-1456B3C12179}" type="slidenum">
              <a:rPr lang="en-US" smtClean="0"/>
              <a:pPr/>
              <a:t>‹#›</a:t>
            </a:fld>
            <a:endParaRPr lang="en-US" dirty="0"/>
          </a:p>
        </p:txBody>
      </p:sp>
    </p:spTree>
    <p:extLst>
      <p:ext uri="{BB962C8B-B14F-4D97-AF65-F5344CB8AC3E}">
        <p14:creationId xmlns:p14="http://schemas.microsoft.com/office/powerpoint/2010/main" val="1815381998"/>
      </p:ext>
    </p:extLst>
  </p:cSld>
  <p:clrMap bg1="dk1" tx1="lt1" bg2="dk2" tx2="lt2" accent1="accent1" accent2="accent2" accent3="accent3" accent4="accent4" accent5="accent5" accent6="accent6" hlink="hlink" folHlink="folHlink"/>
  <p:sldLayoutIdLst>
    <p:sldLayoutId id="2147483734" r:id="rId1"/>
    <p:sldLayoutId id="2147483733" r:id="rId2"/>
    <p:sldLayoutId id="2147483732"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Lst>
  <p:timing>
    <p:tnLst>
      <p:par>
        <p:cTn id="1" dur="indefinite" restart="never" nodeType="tmRoot"/>
      </p:par>
    </p:tnLst>
  </p:timing>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intel.com/content/dam/www/public/us/en/documents/manuals/64-ia-32-architectures-software-developer-instruction-set-reference-manual-325383.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tedolan.net/research/mov.pdf" TargetMode="External"/><Relationship Id="rId2" Type="http://schemas.openxmlformats.org/officeDocument/2006/relationships/hyperlink" Target="https://github.com/xoreaxeaxeax/movfuscator" TargetMode="Externa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hyperlink" Target="https://en.wikipedia.org/wiki/One-instruction_set_computer#Arithmetic-based_Turing-complete_machin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hyperlink" Target="https://github.com/kirschju/demovfuscator"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xoreaxeaxeax/reducti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elikaski/BF-i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gif"/></Relationships>
</file>

<file path=ppt/slides/_rels/slide49.xml.rels><?xml version="1.0" encoding="UTF-8" standalone="yes"?>
<Relationships xmlns="http://schemas.openxmlformats.org/package/2006/relationships"><Relationship Id="rId3" Type="http://schemas.openxmlformats.org/officeDocument/2006/relationships/hyperlink" Target="https://jscrew.i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jsfuck.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International_Obfuscated_C_Code_Contest#P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arlini/printf-tac-to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www.intel.com/content/dam/www/public/us/en/documents/manuals/64-ia-32-architectures-software-developer-instruction-set-reference-manual-325383.pdf"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woodruffw/steg86"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github.com/xoreaxeaxeax/reductio" TargetMode="External"/><Relationship Id="rId13" Type="http://schemas.openxmlformats.org/officeDocument/2006/relationships/hyperlink" Target="https://blog.yossarian.net/2020/08/16/Hiding-messages-in-x86-binaries-using-semantic-duals" TargetMode="External"/><Relationship Id="rId3" Type="http://schemas.openxmlformats.org/officeDocument/2006/relationships/hyperlink" Target="https://en.wikipedia.org/wiki/International_Obfuscated_C_Code_Contest#Pi" TargetMode="External"/><Relationship Id="rId7" Type="http://schemas.openxmlformats.org/officeDocument/2006/relationships/hyperlink" Target="https://github.com/kirschju/demovfuscator" TargetMode="External"/><Relationship Id="rId12" Type="http://schemas.openxmlformats.org/officeDocument/2006/relationships/hyperlink" Target="https://github.com/carlini/printf-tac-to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github.com/xoreaxeaxeax/movfuscator" TargetMode="External"/><Relationship Id="rId11" Type="http://schemas.openxmlformats.org/officeDocument/2006/relationships/hyperlink" Target="https://iluxonchik.github.io/regular-expression-check-if-number-is-prime/" TargetMode="External"/><Relationship Id="rId5" Type="http://schemas.openxmlformats.org/officeDocument/2006/relationships/hyperlink" Target="https://www.fireeye.com/content/dam/fireeye-www/blog/pdfs/FlareOn6_Challenge7_Solution_WOPR.pdf" TargetMode="External"/><Relationship Id="rId10" Type="http://schemas.openxmlformats.org/officeDocument/2006/relationships/hyperlink" Target="https://en.wikipedia.org/wiki/JSFuck" TargetMode="External"/><Relationship Id="rId4" Type="http://schemas.openxmlformats.org/officeDocument/2006/relationships/hyperlink" Target="http://jroweboy.github.io/c/asm/2015/01/26/when-is-main-not-a-function.html" TargetMode="External"/><Relationship Id="rId9" Type="http://schemas.openxmlformats.org/officeDocument/2006/relationships/hyperlink" Target="https://github.com/elikaski/BF-it"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Krazy Kode</a:t>
            </a:r>
            <a:endParaRPr lang="en-US" dirty="0"/>
          </a:p>
        </p:txBody>
      </p:sp>
      <p:sp>
        <p:nvSpPr>
          <p:cNvPr id="3" name="Subtitle 2"/>
          <p:cNvSpPr>
            <a:spLocks noGrp="1"/>
          </p:cNvSpPr>
          <p:nvPr>
            <p:ph type="body" idx="1"/>
          </p:nvPr>
        </p:nvSpPr>
        <p:spPr/>
        <p:txBody>
          <a:bodyPr/>
          <a:lstStyle/>
          <a:p>
            <a:r>
              <a:rPr lang="en-US" smtClean="0"/>
              <a:t>It works, but why?!</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pPr/>
              <a:t>1</a:t>
            </a:fld>
            <a:endParaRPr lang="en-US" dirty="0"/>
          </a:p>
        </p:txBody>
      </p:sp>
      <p:sp>
        <p:nvSpPr>
          <p:cNvPr id="7" name="Text Placeholder 6"/>
          <p:cNvSpPr>
            <a:spLocks noGrp="1"/>
          </p:cNvSpPr>
          <p:nvPr>
            <p:ph type="body" idx="13"/>
          </p:nvPr>
        </p:nvSpPr>
        <p:spPr>
          <a:xfrm>
            <a:off x="680770" y="5626805"/>
            <a:ext cx="4707659" cy="635653"/>
          </a:xfrm>
        </p:spPr>
        <p:txBody>
          <a:bodyPr/>
          <a:lstStyle/>
          <a:p>
            <a:r>
              <a:rPr lang="en-US" dirty="0" smtClean="0"/>
              <a:t>Eli Kaski </a:t>
            </a:r>
            <a:endParaRPr lang="en-US" dirty="0"/>
          </a:p>
        </p:txBody>
      </p:sp>
      <p:sp>
        <p:nvSpPr>
          <p:cNvPr id="8" name="Text Placeholder 7"/>
          <p:cNvSpPr>
            <a:spLocks noGrp="1"/>
          </p:cNvSpPr>
          <p:nvPr>
            <p:ph type="body" idx="14"/>
          </p:nvPr>
        </p:nvSpPr>
        <p:spPr>
          <a:xfrm>
            <a:off x="680770" y="6147714"/>
            <a:ext cx="4707659" cy="445419"/>
          </a:xfrm>
        </p:spPr>
        <p:txBody>
          <a:bodyPr>
            <a:normAutofit lnSpcReduction="10000"/>
          </a:bodyPr>
          <a:lstStyle/>
          <a:p>
            <a:r>
              <a:rPr lang="en-US" dirty="0" smtClean="0"/>
              <a:t>March 2021</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59" y="1467881"/>
            <a:ext cx="9391649" cy="4476750"/>
          </a:xfrm>
          <a:prstGeom prst="rect">
            <a:avLst/>
          </a:prstGeom>
        </p:spPr>
      </p:pic>
    </p:spTree>
    <p:extLst>
      <p:ext uri="{BB962C8B-B14F-4D97-AF65-F5344CB8AC3E}">
        <p14:creationId xmlns:p14="http://schemas.microsoft.com/office/powerpoint/2010/main" val="116031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IOCCC – Pi (</a:t>
            </a:r>
            <a:r>
              <a:rPr lang="el-GR" b="1" i="1" dirty="0" smtClean="0"/>
              <a:t>π</a:t>
            </a:r>
            <a:r>
              <a:rPr lang="en-US" b="1" i="1" dirty="0" smtClean="0"/>
              <a:t>)</a:t>
            </a:r>
            <a:endParaRPr lang="en-US" dirty="0"/>
          </a:p>
        </p:txBody>
      </p:sp>
      <p:sp>
        <p:nvSpPr>
          <p:cNvPr id="3" name="Content Placeholder 2"/>
          <p:cNvSpPr>
            <a:spLocks noGrp="1"/>
          </p:cNvSpPr>
          <p:nvPr>
            <p:ph idx="1"/>
          </p:nvPr>
        </p:nvSpPr>
        <p:spPr>
          <a:xfrm>
            <a:off x="685801" y="1726431"/>
            <a:ext cx="10131425" cy="4913852"/>
          </a:xfrm>
        </p:spPr>
        <p:txBody>
          <a:bodyPr>
            <a:normAutofit/>
          </a:bodyPr>
          <a:lstStyle/>
          <a:p>
            <a:pPr marL="0" indent="0">
              <a:buNone/>
            </a:pPr>
            <a:r>
              <a:rPr lang="en-US" dirty="0" smtClean="0"/>
              <a:t>If we continue with this logic, it is easy to see that</a:t>
            </a:r>
            <a:br>
              <a:rPr lang="en-US" dirty="0" smtClean="0"/>
            </a:br>
            <a:r>
              <a:rPr lang="en-US" dirty="0" smtClean="0"/>
              <a:t>every underscore macro at the beginning of a line</a:t>
            </a:r>
            <a:br>
              <a:rPr lang="en-US" dirty="0" smtClean="0"/>
            </a:br>
            <a:r>
              <a:rPr lang="en-US" dirty="0" smtClean="0"/>
              <a:t>decreases both F and OO, and every other </a:t>
            </a:r>
            <a:br>
              <a:rPr lang="en-US" dirty="0" smtClean="0"/>
            </a:br>
            <a:r>
              <a:rPr lang="en-US" dirty="0" smtClean="0"/>
              <a:t>underscore macro only decreases F.</a:t>
            </a:r>
          </a:p>
          <a:p>
            <a:pPr marL="0" indent="0">
              <a:buNone/>
            </a:pPr>
            <a:r>
              <a:rPr lang="en-US" dirty="0" smtClean="0"/>
              <a:t>This means that </a:t>
            </a:r>
            <a:r>
              <a:rPr lang="en-US" dirty="0"/>
              <a:t>F </a:t>
            </a:r>
            <a:r>
              <a:rPr lang="en-US" dirty="0" smtClean="0"/>
              <a:t>counts the underscore signs “_”,</a:t>
            </a:r>
            <a:br>
              <a:rPr lang="en-US" dirty="0" smtClean="0"/>
            </a:br>
            <a:r>
              <a:rPr lang="en-US" dirty="0" smtClean="0"/>
              <a:t>and OO counts the amount of lines.</a:t>
            </a:r>
          </a:p>
          <a:p>
            <a:pPr marL="0" indent="0">
              <a:buNone/>
            </a:pPr>
            <a:r>
              <a:rPr lang="en-US" dirty="0" smtClean="0"/>
              <a:t>In other words, F holds the (negative) area of the circle,</a:t>
            </a:r>
            <a:br>
              <a:rPr lang="en-US" dirty="0" smtClean="0"/>
            </a:br>
            <a:r>
              <a:rPr lang="en-US" dirty="0" smtClean="0"/>
              <a:t>and OO holds the (negative) diameter of the circle.</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10</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884" r="4707" b="25154"/>
          <a:stretch/>
        </p:blipFill>
        <p:spPr>
          <a:xfrm>
            <a:off x="6596954" y="1726431"/>
            <a:ext cx="5055032" cy="3048000"/>
          </a:xfrm>
          <a:prstGeom prst="rect">
            <a:avLst/>
          </a:prstGeom>
        </p:spPr>
      </p:pic>
    </p:spTree>
    <p:extLst>
      <p:ext uri="{BB962C8B-B14F-4D97-AF65-F5344CB8AC3E}">
        <p14:creationId xmlns:p14="http://schemas.microsoft.com/office/powerpoint/2010/main" val="3143452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IOCCC – Pi (</a:t>
            </a:r>
            <a:r>
              <a:rPr lang="el-GR" b="1" i="1" dirty="0" smtClean="0"/>
              <a:t>π</a:t>
            </a:r>
            <a:r>
              <a:rPr lang="en-US" b="1" i="1"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1" y="1726431"/>
                <a:ext cx="10131425" cy="4913852"/>
              </a:xfrm>
            </p:spPr>
            <p:txBody>
              <a:bodyPr>
                <a:normAutofit/>
              </a:bodyPr>
              <a:lstStyle/>
              <a:p>
                <a:pPr marL="0" indent="0">
                  <a:buNone/>
                </a:pPr>
                <a:r>
                  <a:rPr lang="en-US" dirty="0" smtClean="0"/>
                  <a:t>F holds the (negative) area of the circle</a:t>
                </a:r>
                <a:br>
                  <a:rPr lang="en-US" dirty="0" smtClean="0"/>
                </a:br>
                <a:r>
                  <a:rPr lang="en-US" dirty="0" smtClean="0"/>
                  <a:t>OO holds the (negative) diameter of the circle.</a:t>
                </a:r>
              </a:p>
              <a:p>
                <a:pPr marL="0" indent="0">
                  <a:buNone/>
                </a:pPr>
                <a:r>
                  <a:rPr lang="en-US" dirty="0" smtClean="0"/>
                  <a:t>Now, using the formula for calculating the area of a circle:</a:t>
                </a:r>
                <a:br>
                  <a:rPr lang="en-US" dirty="0" smtClean="0"/>
                </a:b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𝜋</m:t>
                    </m:r>
                    <m:sSup>
                      <m:sSupPr>
                        <m:ctrlPr>
                          <a:rPr lang="en-US" i="1" smtClean="0">
                            <a:latin typeface="Cambria Math" panose="02040503050406030204" pitchFamily="18" charset="0"/>
                            <a:ea typeface="Cambria Math" panose="02040503050406030204" pitchFamily="18" charset="0"/>
                          </a:rPr>
                        </m:ctrlPr>
                      </m:sSupPr>
                      <m:e>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2</m:t>
                                </m:r>
                              </m:den>
                            </m:f>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4</m:t>
                        </m:r>
                      </m:den>
                    </m:f>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i="1">
                            <a:latin typeface="Cambria Math" panose="02040503050406030204" pitchFamily="18" charset="0"/>
                            <a:ea typeface="Cambria Math" panose="02040503050406030204" pitchFamily="18" charset="0"/>
                          </a:rPr>
                          <m:t>2</m:t>
                        </m:r>
                      </m:sup>
                    </m:sSup>
                  </m:oMath>
                </a14:m>
                <a:r>
                  <a:rPr lang="en-US" dirty="0" smtClean="0"/>
                  <a:t>        we get        </a:t>
                </a:r>
                <a14:m>
                  <m:oMath xmlns:m="http://schemas.openxmlformats.org/officeDocument/2006/math">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4</m:t>
                        </m:r>
                        <m:r>
                          <a:rPr lang="en-US" b="0" i="1" smtClean="0">
                            <a:latin typeface="Cambria Math" panose="02040503050406030204" pitchFamily="18" charset="0"/>
                          </a:rPr>
                          <m:t>𝐴</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den>
                    </m:f>
                  </m:oMath>
                </a14:m>
                <a:endParaRPr lang="en-US" dirty="0" smtClean="0"/>
              </a:p>
              <a:p>
                <a:pPr marL="0" indent="0">
                  <a:buNone/>
                </a:pPr>
                <a:endParaRPr lang="en-US" dirty="0" smtClean="0"/>
              </a:p>
              <a:p>
                <a:pPr marL="0" indent="0">
                  <a:buNone/>
                </a:pPr>
                <a:r>
                  <a:rPr lang="en-US" dirty="0" smtClean="0"/>
                  <a:t>So we can calculate Pi using the area and the diameter.</a:t>
                </a:r>
              </a:p>
              <a:p>
                <a:pPr marL="0" indent="0">
                  <a:buNone/>
                </a:pPr>
                <a:r>
                  <a:rPr lang="en-US" dirty="0"/>
                  <a:t>In our case, A=-F and d=-</a:t>
                </a:r>
                <a:r>
                  <a:rPr lang="en-US" dirty="0" smtClean="0"/>
                  <a:t>OO</a:t>
                </a:r>
              </a:p>
              <a:p>
                <a:pPr marL="0" indent="0">
                  <a:buNone/>
                </a:pPr>
                <a:r>
                  <a:rPr lang="en-US" dirty="0" smtClean="0"/>
                  <a:t>That is exactly what happens in the printf call inside main function:</a:t>
                </a:r>
              </a:p>
              <a:p>
                <a:pPr marL="0" indent="0">
                  <a:buNone/>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1" y="1726431"/>
                <a:ext cx="10131425" cy="4913852"/>
              </a:xfrm>
              <a:blipFill rotWithShape="0">
                <a:blip r:embed="rId2"/>
                <a:stretch>
                  <a:fillRect l="-542" t="-6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8AF4A80-AB72-4512-97BC-1456B3C12179}" type="slidenum">
              <a:rPr lang="en-US" smtClean="0"/>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453" y="770520"/>
            <a:ext cx="5116533" cy="341283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883" r="4707" b="72016"/>
          <a:stretch/>
        </p:blipFill>
        <p:spPr>
          <a:xfrm>
            <a:off x="696481" y="4948252"/>
            <a:ext cx="5055032" cy="1035189"/>
          </a:xfrm>
          <a:prstGeom prst="rect">
            <a:avLst/>
          </a:prstGeom>
        </p:spPr>
      </p:pic>
      <p:sp>
        <p:nvSpPr>
          <p:cNvPr id="8" name="Rectangle 7"/>
          <p:cNvSpPr/>
          <p:nvPr/>
        </p:nvSpPr>
        <p:spPr>
          <a:xfrm>
            <a:off x="4193308" y="5070764"/>
            <a:ext cx="864467" cy="184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6053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 usually a function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Look at the following program</a:t>
            </a:r>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Something seems strange – instead of as a function,</a:t>
            </a:r>
          </a:p>
          <a:p>
            <a:pPr marL="0" indent="0">
              <a:buNone/>
            </a:pPr>
            <a:r>
              <a:rPr lang="en-US" dirty="0" smtClean="0"/>
              <a:t>“main” is defined as a const int array</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0609" y="2070101"/>
            <a:ext cx="3556000" cy="3009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548351"/>
            <a:ext cx="4723809" cy="923810"/>
          </a:xfrm>
          <a:prstGeom prst="rect">
            <a:avLst/>
          </a:prstGeom>
        </p:spPr>
      </p:pic>
    </p:spTree>
    <p:extLst>
      <p:ext uri="{BB962C8B-B14F-4D97-AF65-F5344CB8AC3E}">
        <p14:creationId xmlns:p14="http://schemas.microsoft.com/office/powerpoint/2010/main" val="41075209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 usually a function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However, it somehow compiles</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With the strange warning: “main” is usually a function</a:t>
            </a:r>
          </a:p>
          <a:p>
            <a:pPr marL="0" indent="0">
              <a:buNone/>
            </a:pPr>
            <a:r>
              <a:rPr lang="en-US" dirty="0" smtClean="0"/>
              <a:t>And it magically prints “Hello World!”</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550598"/>
            <a:ext cx="4723809" cy="1961905"/>
          </a:xfrm>
          <a:prstGeom prst="rect">
            <a:avLst/>
          </a:prstGeom>
        </p:spPr>
      </p:pic>
    </p:spTree>
    <p:extLst>
      <p:ext uri="{BB962C8B-B14F-4D97-AF65-F5344CB8AC3E}">
        <p14:creationId xmlns:p14="http://schemas.microsoft.com/office/powerpoint/2010/main" val="3892523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 usually a function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How does it work?</a:t>
            </a:r>
          </a:p>
          <a:p>
            <a:pPr marL="0" indent="0">
              <a:buNone/>
            </a:pPr>
            <a:r>
              <a:rPr lang="en-US" dirty="0" smtClean="0"/>
              <a:t>First of all, it is possible to create a non-function main:</a:t>
            </a:r>
          </a:p>
          <a:p>
            <a:pPr marL="0" indent="0">
              <a:buNone/>
            </a:pPr>
            <a:r>
              <a:rPr lang="en-US" dirty="0" smtClean="0"/>
              <a:t>But how do we create meaningful functionality?</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14</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193"/>
          <a:stretch/>
        </p:blipFill>
        <p:spPr>
          <a:xfrm>
            <a:off x="6413375" y="2142067"/>
            <a:ext cx="4403851" cy="1402490"/>
          </a:xfrm>
          <a:prstGeom prst="rect">
            <a:avLst/>
          </a:prstGeom>
        </p:spPr>
      </p:pic>
    </p:spTree>
    <p:extLst>
      <p:ext uri="{BB962C8B-B14F-4D97-AF65-F5344CB8AC3E}">
        <p14:creationId xmlns:p14="http://schemas.microsoft.com/office/powerpoint/2010/main" val="4619519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 usually a function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Creating meaningul code - </a:t>
            </a:r>
          </a:p>
          <a:p>
            <a:pPr marL="0" indent="0">
              <a:buNone/>
            </a:pPr>
            <a:r>
              <a:rPr lang="en-US" dirty="0" smtClean="0"/>
              <a:t>A simple “Hello World!” program</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347" y="2065867"/>
            <a:ext cx="5115639" cy="3153215"/>
          </a:xfrm>
          <a:prstGeom prst="rect">
            <a:avLst/>
          </a:prstGeom>
        </p:spPr>
      </p:pic>
    </p:spTree>
    <p:extLst>
      <p:ext uri="{BB962C8B-B14F-4D97-AF65-F5344CB8AC3E}">
        <p14:creationId xmlns:p14="http://schemas.microsoft.com/office/powerpoint/2010/main" val="36210708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 usually a function</a:t>
            </a:r>
            <a:endParaRPr lang="en-US" dirty="0"/>
          </a:p>
        </p:txBody>
      </p:sp>
      <p:sp>
        <p:nvSpPr>
          <p:cNvPr id="3" name="Content Placeholder 2"/>
          <p:cNvSpPr>
            <a:spLocks noGrp="1"/>
          </p:cNvSpPr>
          <p:nvPr>
            <p:ph idx="1"/>
          </p:nvPr>
        </p:nvSpPr>
        <p:spPr/>
        <p:txBody>
          <a:bodyPr>
            <a:normAutofit/>
          </a:bodyPr>
          <a:lstStyle/>
          <a:p>
            <a:pPr marL="0" indent="0">
              <a:buNone/>
            </a:pPr>
            <a:r>
              <a:rPr lang="en-US" dirty="0"/>
              <a:t>Opening our program in a </a:t>
            </a:r>
            <a:r>
              <a:rPr lang="en-US" dirty="0" smtClean="0"/>
              <a:t>disassembler</a:t>
            </a:r>
            <a:r>
              <a:rPr lang="en-US" dirty="0"/>
              <a:t>, it looks like this: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16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569357"/>
            <a:ext cx="7031558" cy="2051204"/>
          </a:xfrm>
          <a:prstGeom prst="rect">
            <a:avLst/>
          </a:prstGeom>
        </p:spPr>
      </p:pic>
    </p:spTree>
    <p:extLst>
      <p:ext uri="{BB962C8B-B14F-4D97-AF65-F5344CB8AC3E}">
        <p14:creationId xmlns:p14="http://schemas.microsoft.com/office/powerpoint/2010/main" val="2370693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 usually a function</a:t>
            </a:r>
            <a:endParaRPr lang="en-US" dirty="0"/>
          </a:p>
        </p:txBody>
      </p:sp>
      <p:sp>
        <p:nvSpPr>
          <p:cNvPr id="3" name="Content Placeholder 2"/>
          <p:cNvSpPr>
            <a:spLocks noGrp="1"/>
          </p:cNvSpPr>
          <p:nvPr>
            <p:ph idx="1"/>
          </p:nvPr>
        </p:nvSpPr>
        <p:spPr/>
        <p:txBody>
          <a:bodyPr>
            <a:normAutofit/>
          </a:bodyPr>
          <a:lstStyle/>
          <a:p>
            <a:pPr marL="0" indent="0">
              <a:buNone/>
            </a:pPr>
            <a:r>
              <a:rPr lang="en-US" dirty="0"/>
              <a:t>Opening our program in a </a:t>
            </a:r>
            <a:r>
              <a:rPr lang="en-US" dirty="0" smtClean="0"/>
              <a:t>disassembler</a:t>
            </a:r>
            <a:r>
              <a:rPr lang="en-US" dirty="0"/>
              <a:t>, it looks like this: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We </a:t>
            </a:r>
            <a:r>
              <a:rPr lang="en-US" dirty="0"/>
              <a:t>can take just the bytes corresponding to our code, and define main as an array of those </a:t>
            </a:r>
            <a:r>
              <a:rPr lang="en-US" dirty="0" smtClean="0"/>
              <a:t>bytes</a:t>
            </a: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569357"/>
            <a:ext cx="7031558" cy="2051203"/>
          </a:xfrm>
          <a:prstGeom prst="rect">
            <a:avLst/>
          </a:prstGeom>
        </p:spPr>
      </p:pic>
    </p:spTree>
    <p:extLst>
      <p:ext uri="{BB962C8B-B14F-4D97-AF65-F5344CB8AC3E}">
        <p14:creationId xmlns:p14="http://schemas.microsoft.com/office/powerpoint/2010/main" val="3961903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 usually a function</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18</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0533"/>
          <a:stretch/>
        </p:blipFill>
        <p:spPr>
          <a:xfrm>
            <a:off x="418750" y="1922250"/>
            <a:ext cx="5443918" cy="1775036"/>
          </a:xfrm>
          <a:prstGeom prst="rect">
            <a:avLst/>
          </a:prstGeom>
        </p:spPr>
      </p:pic>
      <p:grpSp>
        <p:nvGrpSpPr>
          <p:cNvPr id="7" name="Group 6"/>
          <p:cNvGrpSpPr/>
          <p:nvPr/>
        </p:nvGrpSpPr>
        <p:grpSpPr>
          <a:xfrm>
            <a:off x="7100184" y="1922250"/>
            <a:ext cx="5373271" cy="3238952"/>
            <a:chOff x="3799304" y="3190649"/>
            <a:chExt cx="5373271" cy="3238952"/>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304" y="3190649"/>
              <a:ext cx="4801270" cy="3238952"/>
            </a:xfrm>
            <a:prstGeom prst="rect">
              <a:avLst/>
            </a:prstGeom>
          </p:spPr>
        </p:pic>
        <p:sp>
          <p:nvSpPr>
            <p:cNvPr id="9" name="TextBox 8"/>
            <p:cNvSpPr txBox="1"/>
            <p:nvPr/>
          </p:nvSpPr>
          <p:spPr>
            <a:xfrm>
              <a:off x="4295775" y="4610099"/>
              <a:ext cx="4876800" cy="369332"/>
            </a:xfrm>
            <a:prstGeom prst="rect">
              <a:avLst/>
            </a:prstGeom>
            <a:noFill/>
          </p:spPr>
          <p:txBody>
            <a:bodyPr wrap="square" rtlCol="0">
              <a:spAutoFit/>
            </a:bodyPr>
            <a:lstStyle/>
            <a:p>
              <a:r>
                <a:rPr lang="en-US" dirty="0" smtClean="0">
                  <a:solidFill>
                    <a:srgbClr val="FF0000"/>
                  </a:solidFill>
                </a:rPr>
                <a:t>H      e       l        l       o       space</a:t>
              </a:r>
              <a:endParaRPr lang="en-US" dirty="0">
                <a:solidFill>
                  <a:srgbClr val="FF0000"/>
                </a:solidFill>
              </a:endParaRPr>
            </a:p>
          </p:txBody>
        </p:sp>
        <p:sp>
          <p:nvSpPr>
            <p:cNvPr id="10" name="TextBox 9"/>
            <p:cNvSpPr txBox="1"/>
            <p:nvPr/>
          </p:nvSpPr>
          <p:spPr>
            <a:xfrm>
              <a:off x="4295775" y="5063792"/>
              <a:ext cx="4876800" cy="369332"/>
            </a:xfrm>
            <a:prstGeom prst="rect">
              <a:avLst/>
            </a:prstGeom>
            <a:noFill/>
          </p:spPr>
          <p:txBody>
            <a:bodyPr wrap="square" rtlCol="0">
              <a:spAutoFit/>
            </a:bodyPr>
            <a:lstStyle/>
            <a:p>
              <a:r>
                <a:rPr lang="en-US" dirty="0" smtClean="0">
                  <a:solidFill>
                    <a:srgbClr val="FF0000"/>
                  </a:solidFill>
                </a:rPr>
                <a:t>W     o       r       l        d      !       newline</a:t>
              </a:r>
              <a:endParaRPr lang="en-US" dirty="0">
                <a:solidFill>
                  <a:srgbClr val="FF0000"/>
                </a:solidFill>
              </a:endParaRPr>
            </a:p>
          </p:txBody>
        </p:sp>
      </p:grpSp>
      <p:sp>
        <p:nvSpPr>
          <p:cNvPr id="5" name="Right Arrow 4"/>
          <p:cNvSpPr/>
          <p:nvPr/>
        </p:nvSpPr>
        <p:spPr>
          <a:xfrm>
            <a:off x="5977224" y="2392355"/>
            <a:ext cx="1008404" cy="666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49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 usually a function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Then, reorganizing it:</a:t>
            </a: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19</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22085" b="33684"/>
          <a:stretch/>
        </p:blipFill>
        <p:spPr>
          <a:xfrm>
            <a:off x="685801" y="2552248"/>
            <a:ext cx="3740920" cy="2147939"/>
          </a:xfrm>
          <a:prstGeom prst="rect">
            <a:avLst/>
          </a:prstGeom>
        </p:spPr>
      </p:pic>
      <p:sp>
        <p:nvSpPr>
          <p:cNvPr id="11" name="Right Arrow 10"/>
          <p:cNvSpPr/>
          <p:nvPr/>
        </p:nvSpPr>
        <p:spPr>
          <a:xfrm>
            <a:off x="4471408" y="2635612"/>
            <a:ext cx="1364479" cy="998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bytes to ints</a:t>
            </a:r>
            <a:endParaRPr lang="en-US"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78" r="38170" b="51112"/>
          <a:stretch/>
        </p:blipFill>
        <p:spPr>
          <a:xfrm>
            <a:off x="5880574" y="2550058"/>
            <a:ext cx="2948299" cy="1071169"/>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360" r="20587" b="53296"/>
          <a:stretch/>
        </p:blipFill>
        <p:spPr>
          <a:xfrm>
            <a:off x="5479544" y="5053947"/>
            <a:ext cx="3750357" cy="916536"/>
          </a:xfrm>
          <a:prstGeom prst="rect">
            <a:avLst/>
          </a:prstGeom>
        </p:spPr>
      </p:pic>
      <p:sp>
        <p:nvSpPr>
          <p:cNvPr id="16" name="Right Arrow 15"/>
          <p:cNvSpPr/>
          <p:nvPr/>
        </p:nvSpPr>
        <p:spPr>
          <a:xfrm rot="5400000">
            <a:off x="6608096" y="3863206"/>
            <a:ext cx="1268926" cy="948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hex to dec</a:t>
            </a:r>
            <a:endParaRPr lang="en-US" dirty="0"/>
          </a:p>
        </p:txBody>
      </p:sp>
    </p:spTree>
    <p:extLst>
      <p:ext uri="{BB962C8B-B14F-4D97-AF65-F5344CB8AC3E}">
        <p14:creationId xmlns:p14="http://schemas.microsoft.com/office/powerpoint/2010/main" val="1858895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whoami</a:t>
            </a:r>
            <a:endParaRPr lang="en-US" dirty="0"/>
          </a:p>
        </p:txBody>
      </p:sp>
      <p:sp>
        <p:nvSpPr>
          <p:cNvPr id="3" name="Content Placeholder 2"/>
          <p:cNvSpPr>
            <a:spLocks noGrp="1"/>
          </p:cNvSpPr>
          <p:nvPr>
            <p:ph idx="1"/>
          </p:nvPr>
        </p:nvSpPr>
        <p:spPr/>
        <p:txBody>
          <a:bodyPr>
            <a:normAutofit/>
          </a:bodyPr>
          <a:lstStyle/>
          <a:p>
            <a:pPr marL="0" indent="0">
              <a:buNone/>
            </a:pPr>
            <a:endParaRPr lang="en-US" sz="2400" dirty="0" smtClean="0"/>
          </a:p>
          <a:p>
            <a:pPr marL="0" indent="0">
              <a:buNone/>
            </a:pPr>
            <a:r>
              <a:rPr lang="en-US" sz="2400" u="sng" dirty="0" smtClean="0"/>
              <a:t>Eli Kaski</a:t>
            </a:r>
          </a:p>
          <a:p>
            <a:pPr marL="0" indent="0">
              <a:buNone/>
            </a:pPr>
            <a:endParaRPr lang="en-US" dirty="0" smtClean="0"/>
          </a:p>
          <a:p>
            <a:r>
              <a:rPr lang="en-US" dirty="0" smtClean="0"/>
              <a:t>Worked </a:t>
            </a:r>
            <a:r>
              <a:rPr lang="en-US" dirty="0" smtClean="0"/>
              <a:t>at Check Point as a Malware Researcher</a:t>
            </a:r>
          </a:p>
          <a:p>
            <a:r>
              <a:rPr lang="en-US" dirty="0" smtClean="0"/>
              <a:t>Like reverse engineering, looking at assembly,</a:t>
            </a:r>
            <a:br>
              <a:rPr lang="en-US" dirty="0" smtClean="0"/>
            </a:br>
            <a:r>
              <a:rPr lang="en-US" dirty="0" smtClean="0"/>
              <a:t>and trying to understand how things work behind the scenes</a:t>
            </a:r>
          </a:p>
          <a:p>
            <a:r>
              <a:rPr lang="en-US" dirty="0" smtClean="0"/>
              <a:t>I also like solving CTF challenges (and writing CTF challenges </a:t>
            </a:r>
            <a:r>
              <a:rPr lang="en-US" dirty="0" smtClean="0">
                <a:sym typeface="Wingdings" panose="05000000000000000000" pitchFamily="2" charset="2"/>
              </a:rPr>
              <a:t>)</a:t>
            </a: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203" y="2065867"/>
            <a:ext cx="3759200" cy="3759200"/>
          </a:xfrm>
          <a:prstGeom prst="rect">
            <a:avLst/>
          </a:prstGeom>
        </p:spPr>
      </p:pic>
    </p:spTree>
    <p:extLst>
      <p:ext uri="{BB962C8B-B14F-4D97-AF65-F5344CB8AC3E}">
        <p14:creationId xmlns:p14="http://schemas.microsoft.com/office/powerpoint/2010/main" val="836559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 usually a function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And finally,</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712" y="2065867"/>
            <a:ext cx="4631691" cy="353353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51" r="1"/>
          <a:stretch/>
        </p:blipFill>
        <p:spPr>
          <a:xfrm>
            <a:off x="702469" y="2557054"/>
            <a:ext cx="4727444" cy="1962424"/>
          </a:xfrm>
          <a:prstGeom prst="rect">
            <a:avLst/>
          </a:prstGeom>
        </p:spPr>
      </p:pic>
      <p:sp>
        <p:nvSpPr>
          <p:cNvPr id="4" name="Slide Number Placeholder 3"/>
          <p:cNvSpPr>
            <a:spLocks noGrp="1"/>
          </p:cNvSpPr>
          <p:nvPr>
            <p:ph type="sldNum" sz="quarter" idx="12"/>
          </p:nvPr>
        </p:nvSpPr>
        <p:spPr/>
        <p:txBody>
          <a:bodyPr/>
          <a:lstStyle/>
          <a:p>
            <a:fld id="{48AF4A80-AB72-4512-97BC-1456B3C12179}" type="slidenum">
              <a:rPr lang="en-US" smtClean="0"/>
              <a:t>20</a:t>
            </a:fld>
            <a:endParaRPr lang="en-US"/>
          </a:p>
        </p:txBody>
      </p:sp>
    </p:spTree>
    <p:extLst>
      <p:ext uri="{BB962C8B-B14F-4D97-AF65-F5344CB8AC3E}">
        <p14:creationId xmlns:p14="http://schemas.microsoft.com/office/powerpoint/2010/main" val="6037896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docs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Take a look at these 3 python scripts</a:t>
            </a:r>
          </a:p>
          <a:p>
            <a:pPr marL="0" indent="0">
              <a:buNone/>
            </a:pPr>
            <a:r>
              <a:rPr lang="en-US" dirty="0" smtClean="0"/>
              <a:t>They all contain one identical line of code, but perform different functions...</a:t>
            </a:r>
          </a:p>
        </p:txBody>
      </p:sp>
      <p:sp>
        <p:nvSpPr>
          <p:cNvPr id="4" name="Slide Number Placeholder 3"/>
          <p:cNvSpPr>
            <a:spLocks noGrp="1"/>
          </p:cNvSpPr>
          <p:nvPr>
            <p:ph type="sldNum" sz="quarter" idx="12"/>
          </p:nvPr>
        </p:nvSpPr>
        <p:spPr/>
        <p:txBody>
          <a:bodyPr/>
          <a:lstStyle/>
          <a:p>
            <a:fld id="{48AF4A80-AB72-4512-97BC-1456B3C12179}" type="slidenum">
              <a:rPr lang="en-US" smtClean="0"/>
              <a:t>21</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6" y="3114041"/>
            <a:ext cx="3754204" cy="181892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945" y="3114041"/>
            <a:ext cx="4178830" cy="315113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5806" y="3116762"/>
            <a:ext cx="3865794" cy="3145696"/>
          </a:xfrm>
          <a:prstGeom prst="rect">
            <a:avLst/>
          </a:prstGeom>
        </p:spPr>
      </p:pic>
      <p:sp>
        <p:nvSpPr>
          <p:cNvPr id="14" name="Rectangle 13"/>
          <p:cNvSpPr/>
          <p:nvPr/>
        </p:nvSpPr>
        <p:spPr>
          <a:xfrm>
            <a:off x="71726" y="4023501"/>
            <a:ext cx="3754204" cy="3960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82945" y="5134751"/>
            <a:ext cx="4178830" cy="3960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175805" y="5066877"/>
            <a:ext cx="3865795" cy="3960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8791" y="874483"/>
            <a:ext cx="2742984" cy="926499"/>
          </a:xfrm>
          <a:prstGeom prst="rect">
            <a:avLst/>
          </a:prstGeom>
        </p:spPr>
      </p:pic>
    </p:spTree>
    <p:extLst>
      <p:ext uri="{BB962C8B-B14F-4D97-AF65-F5344CB8AC3E}">
        <p14:creationId xmlns:p14="http://schemas.microsoft.com/office/powerpoint/2010/main" val="3301127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docs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Opening a script in a hex editor,</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r>
              <a:rPr lang="en-US" dirty="0" smtClean="0"/>
              <a:t>We see that the documentation contains hidden whitespaces: tabs and spaces</a:t>
            </a:r>
          </a:p>
        </p:txBody>
      </p:sp>
      <p:sp>
        <p:nvSpPr>
          <p:cNvPr id="4" name="Slide Number Placeholder 3"/>
          <p:cNvSpPr>
            <a:spLocks noGrp="1"/>
          </p:cNvSpPr>
          <p:nvPr>
            <p:ph type="sldNum" sz="quarter" idx="12"/>
          </p:nvPr>
        </p:nvSpPr>
        <p:spPr/>
        <p:txBody>
          <a:bodyPr/>
          <a:lstStyle/>
          <a:p>
            <a:fld id="{48AF4A80-AB72-4512-97BC-1456B3C12179}"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583290"/>
            <a:ext cx="5161905" cy="2323809"/>
          </a:xfrm>
          <a:prstGeom prst="rect">
            <a:avLst/>
          </a:prstGeom>
        </p:spPr>
      </p:pic>
      <p:grpSp>
        <p:nvGrpSpPr>
          <p:cNvPr id="34" name="Group 33"/>
          <p:cNvGrpSpPr/>
          <p:nvPr/>
        </p:nvGrpSpPr>
        <p:grpSpPr>
          <a:xfrm>
            <a:off x="3314701" y="2213109"/>
            <a:ext cx="2190750" cy="682493"/>
            <a:chOff x="3314701" y="2213109"/>
            <a:chExt cx="2190750" cy="682493"/>
          </a:xfrm>
        </p:grpSpPr>
        <p:sp>
          <p:nvSpPr>
            <p:cNvPr id="21" name="Rectangle 20"/>
            <p:cNvSpPr/>
            <p:nvPr/>
          </p:nvSpPr>
          <p:spPr>
            <a:xfrm>
              <a:off x="3314701" y="2719388"/>
              <a:ext cx="357188" cy="1666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43525" y="2728914"/>
              <a:ext cx="161926" cy="1666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p:cNvCxnSpPr>
              <a:stCxn id="21" idx="0"/>
              <a:endCxn id="23" idx="0"/>
            </p:cNvCxnSpPr>
            <p:nvPr/>
          </p:nvCxnSpPr>
          <p:spPr>
            <a:xfrm rot="16200000" flipH="1">
              <a:off x="4454128" y="1758555"/>
              <a:ext cx="9526" cy="1931193"/>
            </a:xfrm>
            <a:prstGeom prst="bentConnector3">
              <a:avLst>
                <a:gd name="adj1" fmla="val -239974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48851" y="2213109"/>
              <a:ext cx="579839" cy="369332"/>
            </a:xfrm>
            <a:prstGeom prst="rect">
              <a:avLst/>
            </a:prstGeom>
            <a:noFill/>
            <a:ln>
              <a:noFill/>
            </a:ln>
          </p:spPr>
          <p:txBody>
            <a:bodyPr wrap="none" rtlCol="0">
              <a:spAutoFit/>
            </a:bodyPr>
            <a:lstStyle/>
            <a:p>
              <a:r>
                <a:rPr lang="en-US" dirty="0" smtClean="0">
                  <a:solidFill>
                    <a:schemeClr val="accent1"/>
                  </a:solidFill>
                </a:rPr>
                <a:t>tabs</a:t>
              </a:r>
              <a:endParaRPr lang="en-US" dirty="0">
                <a:solidFill>
                  <a:schemeClr val="accent1"/>
                </a:solidFill>
              </a:endParaRPr>
            </a:p>
          </p:txBody>
        </p:sp>
      </p:grpSp>
      <p:grpSp>
        <p:nvGrpSpPr>
          <p:cNvPr id="35" name="Group 34"/>
          <p:cNvGrpSpPr/>
          <p:nvPr/>
        </p:nvGrpSpPr>
        <p:grpSpPr>
          <a:xfrm>
            <a:off x="3714751" y="1924749"/>
            <a:ext cx="2005009" cy="975615"/>
            <a:chOff x="3714751" y="1924749"/>
            <a:chExt cx="2005009" cy="975615"/>
          </a:xfrm>
        </p:grpSpPr>
        <p:sp>
          <p:nvSpPr>
            <p:cNvPr id="20" name="Rectangle 19"/>
            <p:cNvSpPr/>
            <p:nvPr/>
          </p:nvSpPr>
          <p:spPr>
            <a:xfrm>
              <a:off x="3714751" y="2719388"/>
              <a:ext cx="357188" cy="1666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557834" y="2733676"/>
              <a:ext cx="161926" cy="1666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p:cNvCxnSpPr>
              <a:stCxn id="20" idx="0"/>
              <a:endCxn id="24" idx="0"/>
            </p:cNvCxnSpPr>
            <p:nvPr/>
          </p:nvCxnSpPr>
          <p:spPr>
            <a:xfrm rot="16200000" flipH="1">
              <a:off x="4758927" y="1853806"/>
              <a:ext cx="14288" cy="1745452"/>
            </a:xfrm>
            <a:prstGeom prst="bentConnector3">
              <a:avLst>
                <a:gd name="adj1" fmla="val -3388767"/>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714893" y="1924749"/>
              <a:ext cx="809837" cy="369332"/>
            </a:xfrm>
            <a:prstGeom prst="rect">
              <a:avLst/>
            </a:prstGeom>
            <a:noFill/>
            <a:ln>
              <a:noFill/>
            </a:ln>
          </p:spPr>
          <p:txBody>
            <a:bodyPr wrap="none" rtlCol="0">
              <a:spAutoFit/>
            </a:bodyPr>
            <a:lstStyle/>
            <a:p>
              <a:r>
                <a:rPr lang="en-US" dirty="0" smtClean="0">
                  <a:solidFill>
                    <a:srgbClr val="0070C0"/>
                  </a:solidFill>
                </a:rPr>
                <a:t>spaces</a:t>
              </a:r>
              <a:endParaRPr lang="en-US" dirty="0">
                <a:solidFill>
                  <a:srgbClr val="0070C0"/>
                </a:solidFill>
              </a:endParaRPr>
            </a:p>
          </p:txBody>
        </p:sp>
      </p:grpSp>
    </p:spTree>
    <p:extLst>
      <p:ext uri="{BB962C8B-B14F-4D97-AF65-F5344CB8AC3E}">
        <p14:creationId xmlns:p14="http://schemas.microsoft.com/office/powerpoint/2010/main" val="1983418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docs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The idea – hiding code in the documentation</a:t>
            </a:r>
            <a:br>
              <a:rPr lang="en-US" dirty="0" smtClean="0"/>
            </a:b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dirty="0" smtClean="0"/>
              <a:t>Encode the “hidden” code using whitespaces - spaces and tabs</a:t>
            </a:r>
          </a:p>
          <a:p>
            <a:r>
              <a:rPr lang="en-US" dirty="0" smtClean="0"/>
              <a:t>Add these whitespaces to the documentation</a:t>
            </a:r>
          </a:p>
          <a:p>
            <a:r>
              <a:rPr lang="en-US" dirty="0" smtClean="0"/>
              <a:t>Decode them in runtime and execute the code</a:t>
            </a:r>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23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465" y="1716020"/>
            <a:ext cx="4136105" cy="362816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620578"/>
            <a:ext cx="6800000" cy="1819048"/>
          </a:xfrm>
          <a:prstGeom prst="rect">
            <a:avLst/>
          </a:prstGeom>
        </p:spPr>
      </p:pic>
    </p:spTree>
    <p:extLst>
      <p:ext uri="{BB962C8B-B14F-4D97-AF65-F5344CB8AC3E}">
        <p14:creationId xmlns:p14="http://schemas.microsoft.com/office/powerpoint/2010/main" val="17516161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the docs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The one-liner of each script decodes the python code from the documentation and runs it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So we can create scripts with arbitrary code and documentation</a:t>
            </a:r>
            <a:br>
              <a:rPr lang="en-US" dirty="0" smtClean="0"/>
            </a:br>
            <a:r>
              <a:rPr lang="en-US" dirty="0" smtClean="0"/>
              <a:t>that will have the same visible code. </a:t>
            </a:r>
          </a:p>
          <a:p>
            <a:pPr marL="0" indent="0">
              <a:buNone/>
            </a:pPr>
            <a:r>
              <a:rPr lang="en-US" dirty="0" smtClean="0"/>
              <a:t>This is how I generated the 3 examples:</a:t>
            </a:r>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2474884"/>
            <a:ext cx="10058400" cy="17463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5147877"/>
            <a:ext cx="9631119" cy="1114581"/>
          </a:xfrm>
          <a:prstGeom prst="rect">
            <a:avLst/>
          </a:prstGeom>
        </p:spPr>
      </p:pic>
    </p:spTree>
    <p:extLst>
      <p:ext uri="{BB962C8B-B14F-4D97-AF65-F5344CB8AC3E}">
        <p14:creationId xmlns:p14="http://schemas.microsoft.com/office/powerpoint/2010/main" val="1660593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As you may know, C code is compiled into various assembly instructions</a:t>
            </a:r>
          </a:p>
          <a:p>
            <a:pPr marL="0" indent="0">
              <a:buNone/>
            </a:pPr>
            <a:r>
              <a:rPr lang="en-US" dirty="0" smtClean="0"/>
              <a:t>For example, in Intel’s x86 architecture: </a:t>
            </a:r>
            <a:r>
              <a:rPr lang="en-US" b="1" dirty="0" smtClean="0"/>
              <a:t>add, xor, cmp, push, jmp, mov</a:t>
            </a:r>
            <a:r>
              <a:rPr lang="en-US" dirty="0" smtClean="0"/>
              <a:t>, and more</a:t>
            </a:r>
          </a:p>
          <a:p>
            <a:pPr marL="0" indent="0">
              <a:buNone/>
            </a:pPr>
            <a:r>
              <a:rPr lang="en-US" dirty="0" smtClean="0"/>
              <a:t>These instructions are called an </a:t>
            </a:r>
            <a:r>
              <a:rPr lang="en-US" b="1" dirty="0" smtClean="0"/>
              <a:t>instruction set</a:t>
            </a:r>
          </a:p>
          <a:p>
            <a:pPr marL="0" indent="0">
              <a:buNone/>
            </a:pPr>
            <a:r>
              <a:rPr lang="en-US" dirty="0" smtClean="0"/>
              <a:t>This instruction set is powerful enough to implement our C code</a:t>
            </a:r>
          </a:p>
          <a:p>
            <a:pPr marL="0" indent="0">
              <a:buNone/>
            </a:pPr>
            <a:r>
              <a:rPr lang="en-US" dirty="0" smtClean="0"/>
              <a:t>And is said to be “Turing-complete”</a:t>
            </a:r>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25</a:t>
            </a:fld>
            <a:endParaRPr lang="en-US"/>
          </a:p>
        </p:txBody>
      </p:sp>
    </p:spTree>
    <p:extLst>
      <p:ext uri="{BB962C8B-B14F-4D97-AF65-F5344CB8AC3E}">
        <p14:creationId xmlns:p14="http://schemas.microsoft.com/office/powerpoint/2010/main" val="671324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Turing-Completeness</a:t>
            </a:r>
          </a:p>
          <a:p>
            <a:pPr marL="0" indent="0" algn="ctr">
              <a:buNone/>
            </a:pPr>
            <a:r>
              <a:rPr lang="en-US" dirty="0" smtClean="0"/>
              <a:t>“A </a:t>
            </a:r>
            <a:r>
              <a:rPr lang="en-US" dirty="0"/>
              <a:t>system of data-manipulation rules (such as a computer's instruction </a:t>
            </a:r>
            <a:r>
              <a:rPr lang="en-US" dirty="0" smtClean="0"/>
              <a:t>set) </a:t>
            </a:r>
            <a:r>
              <a:rPr lang="en-US" dirty="0"/>
              <a:t>is said to be </a:t>
            </a:r>
            <a:r>
              <a:rPr lang="en-US" b="1" dirty="0" smtClean="0"/>
              <a:t>Turing-complete </a:t>
            </a:r>
            <a:r>
              <a:rPr lang="en-US" dirty="0" smtClean="0"/>
              <a:t>if </a:t>
            </a:r>
            <a:r>
              <a:rPr lang="en-US" dirty="0"/>
              <a:t>it can be used to simulate any Turing machine</a:t>
            </a:r>
            <a:r>
              <a:rPr lang="en-US" dirty="0" smtClean="0"/>
              <a:t>. Turing </a:t>
            </a:r>
            <a:r>
              <a:rPr lang="en-US" dirty="0"/>
              <a:t>completeness is used as a way to express the power of such a data-manipulation rule set. Virtually all programming languages today are Turing-complete</a:t>
            </a:r>
            <a:r>
              <a:rPr lang="en-US" dirty="0" smtClean="0"/>
              <a:t>.”</a:t>
            </a:r>
          </a:p>
          <a:p>
            <a:pPr marL="0" indent="0" algn="ctr">
              <a:buNone/>
            </a:pPr>
            <a:r>
              <a:rPr lang="en-US" dirty="0" smtClean="0"/>
              <a:t>- Wikipedia</a:t>
            </a:r>
          </a:p>
          <a:p>
            <a:pPr marL="0" indent="0">
              <a:buNone/>
            </a:pPr>
            <a:endParaRPr lang="en-US" dirty="0" smtClean="0"/>
          </a:p>
          <a:p>
            <a:pPr marL="0" indent="0" algn="ctr">
              <a:buNone/>
            </a:pPr>
            <a:r>
              <a:rPr lang="en-US" dirty="0" smtClean="0"/>
              <a:t>(Basically means “can compute things like a computer”)</a:t>
            </a:r>
          </a:p>
        </p:txBody>
      </p:sp>
      <p:sp>
        <p:nvSpPr>
          <p:cNvPr id="4" name="Slide Number Placeholder 3"/>
          <p:cNvSpPr>
            <a:spLocks noGrp="1"/>
          </p:cNvSpPr>
          <p:nvPr>
            <p:ph type="sldNum" sz="quarter" idx="12"/>
          </p:nvPr>
        </p:nvSpPr>
        <p:spPr/>
        <p:txBody>
          <a:bodyPr/>
          <a:lstStyle/>
          <a:p>
            <a:fld id="{48AF4A80-AB72-4512-97BC-1456B3C12179}" type="slidenum">
              <a:rPr lang="en-US" smtClean="0"/>
              <a:t>26</a:t>
            </a:fld>
            <a:endParaRPr lang="en-US"/>
          </a:p>
        </p:txBody>
      </p:sp>
    </p:spTree>
    <p:extLst>
      <p:ext uri="{BB962C8B-B14F-4D97-AF65-F5344CB8AC3E}">
        <p14:creationId xmlns:p14="http://schemas.microsoft.com/office/powerpoint/2010/main" val="763267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a:xfrm>
            <a:off x="685801" y="2142067"/>
            <a:ext cx="10131425" cy="4120391"/>
          </a:xfrm>
        </p:spPr>
        <p:txBody>
          <a:bodyPr>
            <a:normAutofit/>
          </a:bodyPr>
          <a:lstStyle/>
          <a:p>
            <a:pPr marL="0" indent="0">
              <a:buNone/>
            </a:pPr>
            <a:r>
              <a:rPr lang="en-US" dirty="0" smtClean="0"/>
              <a:t>As it turns out, the entire x86 instruction set can be reduced</a:t>
            </a:r>
            <a:br>
              <a:rPr lang="en-US" dirty="0" smtClean="0"/>
            </a:br>
            <a:r>
              <a:rPr lang="en-US" dirty="0" smtClean="0"/>
              <a:t>to a single instruction and remain Turing-complete (!!!)</a:t>
            </a:r>
          </a:p>
          <a:p>
            <a:pPr marL="0" indent="0">
              <a:buNone/>
            </a:pPr>
            <a:r>
              <a:rPr lang="en-US" dirty="0" smtClean="0"/>
              <a:t>This magical instruction is MOV</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lgn="ctr">
              <a:buNone/>
            </a:pPr>
            <a:endParaRPr lang="en-US" sz="1200" dirty="0" smtClean="0"/>
          </a:p>
          <a:p>
            <a:pPr marL="0" indent="0" algn="ctr">
              <a:buNone/>
            </a:pPr>
            <a:r>
              <a:rPr lang="en-US" sz="1200" dirty="0" smtClean="0"/>
              <a:t>Taken from </a:t>
            </a:r>
            <a:r>
              <a:rPr lang="en-US" sz="1200" dirty="0" smtClean="0">
                <a:hlinkClick r:id="rId3"/>
              </a:rPr>
              <a:t>Intel</a:t>
            </a:r>
            <a:r>
              <a:rPr lang="en-US" sz="1200" dirty="0">
                <a:hlinkClick r:id="rId3"/>
              </a:rPr>
              <a:t>® 64 and IA-32 </a:t>
            </a:r>
            <a:r>
              <a:rPr lang="en-US" sz="1200" dirty="0" smtClean="0">
                <a:hlinkClick r:id="rId3"/>
              </a:rPr>
              <a:t>Architectures Software </a:t>
            </a:r>
            <a:r>
              <a:rPr lang="en-US" sz="1200" dirty="0">
                <a:hlinkClick r:id="rId3"/>
              </a:rPr>
              <a:t>Developer’s </a:t>
            </a:r>
            <a:r>
              <a:rPr lang="en-US" sz="1200" dirty="0" smtClean="0">
                <a:hlinkClick r:id="rId3"/>
              </a:rPr>
              <a:t>Manual</a:t>
            </a:r>
            <a:endParaRPr lang="en-US" dirty="0" smtClean="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27</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694" y="3349955"/>
            <a:ext cx="5269638" cy="1780012"/>
          </a:xfrm>
          <a:prstGeom prst="rect">
            <a:avLst/>
          </a:prstGeom>
        </p:spPr>
      </p:pic>
    </p:spTree>
    <p:extLst>
      <p:ext uri="{BB962C8B-B14F-4D97-AF65-F5344CB8AC3E}">
        <p14:creationId xmlns:p14="http://schemas.microsoft.com/office/powerpoint/2010/main" val="7202683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Introducing:</a:t>
            </a:r>
          </a:p>
          <a:p>
            <a:pPr marL="0" indent="0">
              <a:buNone/>
            </a:pPr>
            <a:r>
              <a:rPr lang="en-US" dirty="0" smtClean="0"/>
              <a:t>Movfuscator - “The </a:t>
            </a:r>
            <a:r>
              <a:rPr lang="en-US" dirty="0"/>
              <a:t>single instruction C </a:t>
            </a:r>
            <a:r>
              <a:rPr lang="en-US" dirty="0" smtClean="0"/>
              <a:t>compiler”</a:t>
            </a:r>
          </a:p>
          <a:p>
            <a:pPr marL="0" indent="0">
              <a:buNone/>
            </a:pPr>
            <a:r>
              <a:rPr lang="en-US" sz="1400" dirty="0" smtClean="0"/>
              <a:t>Created by Chris Domas, @xoreaxeaxeax</a:t>
            </a:r>
            <a:br>
              <a:rPr lang="en-US" sz="1400" dirty="0" smtClean="0"/>
            </a:br>
            <a:r>
              <a:rPr lang="en-US" sz="1400" dirty="0" smtClean="0"/>
              <a:t>Available on GitHub: </a:t>
            </a:r>
            <a:r>
              <a:rPr lang="en-US" sz="1400" dirty="0">
                <a:hlinkClick r:id="rId2"/>
              </a:rPr>
              <a:t>https://</a:t>
            </a:r>
            <a:r>
              <a:rPr lang="en-US" sz="1400" dirty="0" smtClean="0">
                <a:hlinkClick r:id="rId2"/>
              </a:rPr>
              <a:t>github.com/xoreaxeaxeax/movfuscator</a:t>
            </a:r>
            <a:r>
              <a:rPr lang="en-US" sz="1400" dirty="0" smtClean="0"/>
              <a:t/>
            </a:r>
            <a:br>
              <a:rPr lang="en-US" sz="1400" dirty="0" smtClean="0"/>
            </a:br>
            <a:r>
              <a:rPr lang="en-US" sz="1400" dirty="0" smtClean="0"/>
              <a:t>Inspired by the paper </a:t>
            </a:r>
            <a:r>
              <a:rPr lang="en-US" sz="1400" dirty="0">
                <a:hlinkClick r:id="rId3"/>
              </a:rPr>
              <a:t>mov is </a:t>
            </a:r>
            <a:r>
              <a:rPr lang="en-US" sz="1400" dirty="0" smtClean="0">
                <a:hlinkClick r:id="rId3"/>
              </a:rPr>
              <a:t>Turing-complete</a:t>
            </a:r>
            <a:endParaRPr lang="en-US" sz="1400" dirty="0" smtClean="0"/>
          </a:p>
          <a:p>
            <a:pPr marL="0" indent="0">
              <a:buNone/>
            </a:pPr>
            <a:r>
              <a:rPr lang="en-US" dirty="0" smtClean="0"/>
              <a:t>Basically, compiles C programs into </a:t>
            </a:r>
            <a:r>
              <a:rPr lang="en-US" u="sng" dirty="0" smtClean="0"/>
              <a:t>only</a:t>
            </a:r>
            <a:r>
              <a:rPr lang="en-US" dirty="0" smtClean="0"/>
              <a:t> MOV instructions</a:t>
            </a:r>
          </a:p>
        </p:txBody>
      </p:sp>
      <p:sp>
        <p:nvSpPr>
          <p:cNvPr id="4" name="Slide Number Placeholder 3"/>
          <p:cNvSpPr>
            <a:spLocks noGrp="1"/>
          </p:cNvSpPr>
          <p:nvPr>
            <p:ph type="sldNum" sz="quarter" idx="12"/>
          </p:nvPr>
        </p:nvSpPr>
        <p:spPr/>
        <p:txBody>
          <a:bodyPr/>
          <a:lstStyle/>
          <a:p>
            <a:fld id="{48AF4A80-AB72-4512-97BC-1456B3C12179}" type="slidenum">
              <a:rPr lang="en-US" smtClean="0"/>
              <a:t>28</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7286" y="2142067"/>
            <a:ext cx="4487263" cy="2921433"/>
          </a:xfrm>
          <a:prstGeom prst="rect">
            <a:avLst/>
          </a:prstGeom>
        </p:spPr>
      </p:pic>
    </p:spTree>
    <p:extLst>
      <p:ext uri="{BB962C8B-B14F-4D97-AF65-F5344CB8AC3E}">
        <p14:creationId xmlns:p14="http://schemas.microsoft.com/office/powerpoint/2010/main" val="2548687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 -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3779" y="2114846"/>
            <a:ext cx="2904551" cy="3649661"/>
          </a:xfrm>
        </p:spPr>
      </p:pic>
      <p:sp>
        <p:nvSpPr>
          <p:cNvPr id="4" name="Slide Number Placeholder 3"/>
          <p:cNvSpPr>
            <a:spLocks noGrp="1"/>
          </p:cNvSpPr>
          <p:nvPr>
            <p:ph type="sldNum" sz="quarter" idx="12"/>
          </p:nvPr>
        </p:nvSpPr>
        <p:spPr/>
        <p:txBody>
          <a:bodyPr/>
          <a:lstStyle/>
          <a:p>
            <a:fld id="{48AF4A80-AB72-4512-97BC-1456B3C12179}" type="slidenum">
              <a:rPr lang="en-US" smtClean="0"/>
              <a:t>29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42" y="2115536"/>
            <a:ext cx="2430060" cy="364897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863" y="2113461"/>
            <a:ext cx="2685961" cy="3651047"/>
          </a:xfrm>
          <a:prstGeom prst="rect">
            <a:avLst/>
          </a:prstGeom>
        </p:spPr>
      </p:pic>
      <p:sp>
        <p:nvSpPr>
          <p:cNvPr id="8" name="Content Placeholder 2"/>
          <p:cNvSpPr txBox="1">
            <a:spLocks/>
          </p:cNvSpPr>
          <p:nvPr/>
        </p:nvSpPr>
        <p:spPr>
          <a:xfrm>
            <a:off x="685801" y="1783148"/>
            <a:ext cx="10131425" cy="498580"/>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b="1" dirty="0" smtClean="0"/>
              <a:t>     C Source Code	</a:t>
            </a:r>
            <a:r>
              <a:rPr lang="en-US" b="1" dirty="0"/>
              <a:t>	</a:t>
            </a:r>
            <a:r>
              <a:rPr lang="en-US" b="1" dirty="0" smtClean="0"/>
              <a:t>		              GCC Compilation				Movfuscator Compilation</a:t>
            </a:r>
          </a:p>
        </p:txBody>
      </p:sp>
      <p:sp>
        <p:nvSpPr>
          <p:cNvPr id="9" name="Content Placeholder 2"/>
          <p:cNvSpPr txBox="1">
            <a:spLocks/>
          </p:cNvSpPr>
          <p:nvPr/>
        </p:nvSpPr>
        <p:spPr>
          <a:xfrm>
            <a:off x="600341" y="5794374"/>
            <a:ext cx="10131425" cy="875776"/>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smtClean="0"/>
              <a:t>Imagine trying to figure out what this code does by reading the assembly... A nightmare</a:t>
            </a:r>
          </a:p>
        </p:txBody>
      </p:sp>
    </p:spTree>
    <p:extLst>
      <p:ext uri="{BB962C8B-B14F-4D97-AF65-F5344CB8AC3E}">
        <p14:creationId xmlns:p14="http://schemas.microsoft.com/office/powerpoint/2010/main" val="4222036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85801" y="1902691"/>
            <a:ext cx="10131425" cy="4737592"/>
          </a:xfrm>
        </p:spPr>
        <p:txBody>
          <a:bodyPr>
            <a:normAutofit/>
          </a:bodyPr>
          <a:lstStyle/>
          <a:p>
            <a:endParaRPr lang="en-US" dirty="0" smtClean="0"/>
          </a:p>
          <a:p>
            <a:r>
              <a:rPr lang="en-US" dirty="0" smtClean="0"/>
              <a:t>What</a:t>
            </a:r>
          </a:p>
          <a:p>
            <a:r>
              <a:rPr lang="en-US" dirty="0" smtClean="0"/>
              <a:t>Why</a:t>
            </a:r>
          </a:p>
          <a:p>
            <a:r>
              <a:rPr lang="en-US" dirty="0" smtClean="0"/>
              <a:t>Examples</a:t>
            </a:r>
          </a:p>
          <a:p>
            <a:r>
              <a:rPr lang="en-US" dirty="0" smtClean="0"/>
              <a:t>Conclusion</a:t>
            </a:r>
          </a:p>
          <a:p>
            <a:r>
              <a:rPr lang="en-US" dirty="0" smtClean="0"/>
              <a:t>References</a:t>
            </a:r>
          </a:p>
        </p:txBody>
      </p:sp>
      <p:sp>
        <p:nvSpPr>
          <p:cNvPr id="4" name="Slide Number Placeholder 3"/>
          <p:cNvSpPr>
            <a:spLocks noGrp="1"/>
          </p:cNvSpPr>
          <p:nvPr>
            <p:ph type="sldNum" sz="quarter" idx="12"/>
          </p:nvPr>
        </p:nvSpPr>
        <p:spPr/>
        <p:txBody>
          <a:bodyPr/>
          <a:lstStyle/>
          <a:p>
            <a:fld id="{48AF4A80-AB72-4512-97BC-1456B3C12179}" type="slidenum">
              <a:rPr lang="en-US" smtClean="0"/>
              <a:t>3</a:t>
            </a:fld>
            <a:endParaRPr lang="en-US"/>
          </a:p>
        </p:txBody>
      </p:sp>
    </p:spTree>
    <p:extLst>
      <p:ext uri="{BB962C8B-B14F-4D97-AF65-F5344CB8AC3E}">
        <p14:creationId xmlns:p14="http://schemas.microsoft.com/office/powerpoint/2010/main" val="13795726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p:txBody>
          <a:bodyPr>
            <a:normAutofit/>
          </a:bodyPr>
          <a:lstStyle/>
          <a:p>
            <a:pPr marL="0" indent="0">
              <a:buNone/>
            </a:pPr>
            <a:r>
              <a:rPr lang="en-US" dirty="0"/>
              <a:t>But how </a:t>
            </a:r>
            <a:r>
              <a:rPr lang="en-US" dirty="0" smtClean="0"/>
              <a:t>does it </a:t>
            </a:r>
            <a:r>
              <a:rPr lang="en-US" dirty="0"/>
              <a:t>work?</a:t>
            </a:r>
          </a:p>
          <a:p>
            <a:pPr marL="0" indent="0">
              <a:buNone/>
            </a:pPr>
            <a:r>
              <a:rPr lang="en-US" dirty="0"/>
              <a:t>How </a:t>
            </a:r>
            <a:r>
              <a:rPr lang="en-US" dirty="0" smtClean="0"/>
              <a:t>can </a:t>
            </a:r>
            <a:r>
              <a:rPr lang="en-US" dirty="0"/>
              <a:t>we implement the entire complex x86 instruction </a:t>
            </a:r>
            <a:r>
              <a:rPr lang="en-US" dirty="0" smtClean="0"/>
              <a:t>set</a:t>
            </a:r>
          </a:p>
          <a:p>
            <a:pPr marL="0" indent="0">
              <a:buNone/>
            </a:pPr>
            <a:r>
              <a:rPr lang="en-US" dirty="0" smtClean="0"/>
              <a:t>using </a:t>
            </a:r>
            <a:r>
              <a:rPr lang="en-US" dirty="0"/>
              <a:t>just the </a:t>
            </a:r>
            <a:r>
              <a:rPr lang="en-US" dirty="0" smtClean="0"/>
              <a:t>MOV instruction</a:t>
            </a:r>
            <a:r>
              <a:rPr lang="en-US" dirty="0"/>
              <a:t>?</a:t>
            </a:r>
          </a:p>
          <a:p>
            <a:pPr marL="0" indent="0">
              <a:buNone/>
            </a:pPr>
            <a:endParaRPr lang="en-US" dirty="0" smtClean="0"/>
          </a:p>
          <a:p>
            <a:pPr marL="0" indent="0">
              <a:buNone/>
            </a:pPr>
            <a:r>
              <a:rPr lang="en-US" dirty="0" smtClean="0"/>
              <a:t>In the following slides I will introduce some of the concepts for</a:t>
            </a:r>
          </a:p>
          <a:p>
            <a:pPr marL="0" indent="0">
              <a:buNone/>
            </a:pPr>
            <a:r>
              <a:rPr lang="en-US" dirty="0" smtClean="0"/>
              <a:t>how to implement basic “primitives” using only MOV instructions</a:t>
            </a:r>
          </a:p>
        </p:txBody>
      </p:sp>
      <p:sp>
        <p:nvSpPr>
          <p:cNvPr id="4" name="Slide Number Placeholder 3"/>
          <p:cNvSpPr>
            <a:spLocks noGrp="1"/>
          </p:cNvSpPr>
          <p:nvPr>
            <p:ph type="sldNum" sz="quarter" idx="12"/>
          </p:nvPr>
        </p:nvSpPr>
        <p:spPr/>
        <p:txBody>
          <a:bodyPr/>
          <a:lstStyle/>
          <a:p>
            <a:fld id="{48AF4A80-AB72-4512-97BC-1456B3C12179}" type="slidenum">
              <a:rPr lang="en-US" smtClean="0"/>
              <a:t>30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089" y="2065867"/>
            <a:ext cx="4758408" cy="3649133"/>
          </a:xfrm>
          <a:prstGeom prst="rect">
            <a:avLst/>
          </a:prstGeom>
        </p:spPr>
      </p:pic>
    </p:spTree>
    <p:extLst>
      <p:ext uri="{BB962C8B-B14F-4D97-AF65-F5344CB8AC3E}">
        <p14:creationId xmlns:p14="http://schemas.microsoft.com/office/powerpoint/2010/main" val="1059316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Basic primitives using only MOV instructions</a:t>
            </a:r>
          </a:p>
          <a:p>
            <a:r>
              <a:rPr lang="en-US" dirty="0" smtClean="0"/>
              <a:t>Checking equality: x == y?</a:t>
            </a:r>
          </a:p>
          <a:p>
            <a:pPr marL="457200" lvl="1" indent="0">
              <a:buNone/>
            </a:pPr>
            <a:r>
              <a:rPr lang="en-US" dirty="0" smtClean="0"/>
              <a:t>The idea - use x and y as indexes in an array:</a:t>
            </a:r>
          </a:p>
          <a:p>
            <a:pPr lvl="1"/>
            <a:r>
              <a:rPr lang="en-US" dirty="0"/>
              <a:t>m</a:t>
            </a:r>
            <a:r>
              <a:rPr lang="en-US" dirty="0" smtClean="0"/>
              <a:t>ov arr[x], 0			; write 0 at address x</a:t>
            </a:r>
          </a:p>
          <a:p>
            <a:pPr lvl="1"/>
            <a:r>
              <a:rPr lang="en-US" dirty="0" smtClean="0"/>
              <a:t>mov arr[y], 1			; write 1 at address y</a:t>
            </a:r>
          </a:p>
          <a:p>
            <a:pPr lvl="1"/>
            <a:r>
              <a:rPr lang="en-US" dirty="0" smtClean="0"/>
              <a:t>mov result, arr[x]		; read address x into register result</a:t>
            </a:r>
          </a:p>
          <a:p>
            <a:pPr marL="0" indent="0">
              <a:buNone/>
            </a:pPr>
            <a:r>
              <a:rPr lang="en-US" dirty="0"/>
              <a:t>I</a:t>
            </a:r>
            <a:r>
              <a:rPr lang="en-US" dirty="0" smtClean="0"/>
              <a:t>f x == y then we will read 1 from arr[x]</a:t>
            </a:r>
            <a:br>
              <a:rPr lang="en-US" dirty="0" smtClean="0"/>
            </a:br>
            <a:r>
              <a:rPr lang="en-US" dirty="0" smtClean="0"/>
              <a:t>If x !=  y then we will read 0 from arr[x]</a:t>
            </a:r>
          </a:p>
          <a:p>
            <a:pPr marL="0" indent="0">
              <a:buNone/>
            </a:pPr>
            <a:r>
              <a:rPr lang="en-US" dirty="0" smtClean="0"/>
              <a:t>In both cases, the “result” register will hold the answer</a:t>
            </a:r>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31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210" y="2065867"/>
            <a:ext cx="5166360" cy="3228975"/>
          </a:xfrm>
          <a:prstGeom prst="rect">
            <a:avLst/>
          </a:prstGeom>
        </p:spPr>
      </p:pic>
    </p:spTree>
    <p:extLst>
      <p:ext uri="{BB962C8B-B14F-4D97-AF65-F5344CB8AC3E}">
        <p14:creationId xmlns:p14="http://schemas.microsoft.com/office/powerpoint/2010/main" val="2387323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a:xfrm>
            <a:off x="685801" y="2142067"/>
            <a:ext cx="10131425" cy="4222874"/>
          </a:xfrm>
        </p:spPr>
        <p:txBody>
          <a:bodyPr>
            <a:normAutofit lnSpcReduction="10000"/>
          </a:bodyPr>
          <a:lstStyle/>
          <a:p>
            <a:pPr marL="0" indent="0">
              <a:buNone/>
            </a:pPr>
            <a:r>
              <a:rPr lang="en-US" dirty="0" smtClean="0"/>
              <a:t>Basic primitives using only MOV instructions</a:t>
            </a:r>
          </a:p>
          <a:p>
            <a:r>
              <a:rPr lang="en-US" dirty="0" smtClean="0"/>
              <a:t>Addition: x + y = ?</a:t>
            </a:r>
          </a:p>
          <a:p>
            <a:pPr marL="457200" lvl="1" indent="0">
              <a:buNone/>
            </a:pPr>
            <a:r>
              <a:rPr lang="en-US" dirty="0" smtClean="0"/>
              <a:t>Lets limit ourselves to 8-bit calculations</a:t>
            </a:r>
            <a:br>
              <a:rPr lang="en-US" dirty="0" smtClean="0"/>
            </a:br>
            <a:r>
              <a:rPr lang="en-US" dirty="0" smtClean="0"/>
              <a:t>The compiler creates an array of 256 (2</a:t>
            </a:r>
            <a:r>
              <a:rPr lang="en-US" baseline="30000" dirty="0" smtClean="0"/>
              <a:t>8</a:t>
            </a:r>
            <a:r>
              <a:rPr lang="en-US" dirty="0" smtClean="0"/>
              <a:t>) precomputed lookup tables</a:t>
            </a:r>
            <a:br>
              <a:rPr lang="en-US" dirty="0" smtClean="0"/>
            </a:br>
            <a:r>
              <a:rPr lang="en-US" dirty="0" smtClean="0"/>
              <a:t>Each entry is of size 256, we’ll call this array add_tables</a:t>
            </a:r>
            <a:br>
              <a:rPr lang="en-US" dirty="0" smtClean="0"/>
            </a:br>
            <a:r>
              <a:rPr lang="en-US" dirty="0" smtClean="0"/>
              <a:t>It is defined such that add_tables[x][y] = x + y</a:t>
            </a:r>
            <a:endParaRPr lang="en-US" dirty="0"/>
          </a:p>
          <a:p>
            <a:pPr marL="457200" lvl="1" indent="0">
              <a:buNone/>
            </a:pPr>
            <a:r>
              <a:rPr lang="en-US" dirty="0" smtClean="0"/>
              <a:t>So our instructions would be:</a:t>
            </a:r>
          </a:p>
          <a:p>
            <a:pPr lvl="1"/>
            <a:r>
              <a:rPr lang="en-US" dirty="0" smtClean="0"/>
              <a:t>mov ptr, add_tables[x]    ; register ptr holds a pointer to a table</a:t>
            </a:r>
          </a:p>
          <a:p>
            <a:pPr lvl="1"/>
            <a:r>
              <a:rPr lang="en-US" dirty="0" smtClean="0"/>
              <a:t>mov result, ptr[y]	</a:t>
            </a:r>
            <a:r>
              <a:rPr lang="en-US" dirty="0"/>
              <a:t> </a:t>
            </a:r>
            <a:r>
              <a:rPr lang="en-US" dirty="0" smtClean="0"/>
              <a:t>          ; register result holds x + y</a:t>
            </a:r>
          </a:p>
          <a:p>
            <a:pPr marL="0" indent="0">
              <a:buNone/>
            </a:pPr>
            <a:r>
              <a:rPr lang="en-US" dirty="0" smtClean="0"/>
              <a:t>We do the same for calculating the carry</a:t>
            </a:r>
            <a:br>
              <a:rPr lang="en-US" dirty="0" smtClean="0"/>
            </a:br>
            <a:r>
              <a:rPr lang="en-US" dirty="0" smtClean="0"/>
              <a:t>Substraction, multiplication and division are done similarily, with lookup tables</a:t>
            </a:r>
            <a:br>
              <a:rPr lang="en-US" dirty="0" smtClean="0"/>
            </a:br>
            <a:r>
              <a:rPr lang="en-US" dirty="0" smtClean="0"/>
              <a:t>Bitwise operations - and, or, xor, not, shifts – are also done similarily</a:t>
            </a:r>
          </a:p>
          <a:p>
            <a:pPr marL="0" indent="0">
              <a:buNone/>
            </a:pPr>
            <a:r>
              <a:rPr lang="en-US" dirty="0" smtClean="0"/>
              <a:t>Using carry and bitwise operations primitives, we can simulate 32-bit calculations</a:t>
            </a:r>
          </a:p>
        </p:txBody>
      </p:sp>
      <p:sp>
        <p:nvSpPr>
          <p:cNvPr id="4" name="Slide Number Placeholder 3"/>
          <p:cNvSpPr>
            <a:spLocks noGrp="1"/>
          </p:cNvSpPr>
          <p:nvPr>
            <p:ph type="sldNum" sz="quarter" idx="12"/>
          </p:nvPr>
        </p:nvSpPr>
        <p:spPr/>
        <p:txBody>
          <a:bodyPr/>
          <a:lstStyle/>
          <a:p>
            <a:fld id="{48AF4A80-AB72-4512-97BC-1456B3C12179}" type="slidenum">
              <a:rPr lang="en-US" smtClean="0"/>
              <a:t>32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822" y="2142067"/>
            <a:ext cx="5001323" cy="2010056"/>
          </a:xfrm>
          <a:prstGeom prst="rect">
            <a:avLst/>
          </a:prstGeom>
        </p:spPr>
      </p:pic>
    </p:spTree>
    <p:extLst>
      <p:ext uri="{BB962C8B-B14F-4D97-AF65-F5344CB8AC3E}">
        <p14:creationId xmlns:p14="http://schemas.microsoft.com/office/powerpoint/2010/main" val="4135935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But what about if &amp; else branches?</a:t>
            </a:r>
          </a:p>
          <a:p>
            <a:pPr marL="0" indent="0">
              <a:buNone/>
            </a:pPr>
            <a:r>
              <a:rPr lang="en-US" dirty="0" smtClean="0"/>
              <a:t>MOV is an uncoditional instruction!</a:t>
            </a:r>
          </a:p>
          <a:p>
            <a:pPr marL="0" indent="0">
              <a:buNone/>
            </a:pPr>
            <a:r>
              <a:rPr lang="en-US" dirty="0" smtClean="0"/>
              <a:t>This means that all paths execute, no matter what.</a:t>
            </a:r>
          </a:p>
          <a:p>
            <a:pPr marL="0" indent="0">
              <a:buNone/>
            </a:pPr>
            <a:r>
              <a:rPr lang="en-US" dirty="0" smtClean="0"/>
              <a:t>How can you simulate a conditional branch?</a:t>
            </a:r>
          </a:p>
          <a:p>
            <a:pPr marL="0" indent="0">
              <a:buNone/>
            </a:pPr>
            <a:r>
              <a:rPr lang="en-US" dirty="0" smtClean="0"/>
              <a:t>Well, you can’t. But...</a:t>
            </a:r>
          </a:p>
        </p:txBody>
      </p:sp>
      <p:sp>
        <p:nvSpPr>
          <p:cNvPr id="4" name="Slide Number Placeholder 3"/>
          <p:cNvSpPr>
            <a:spLocks noGrp="1"/>
          </p:cNvSpPr>
          <p:nvPr>
            <p:ph type="sldNum" sz="quarter" idx="12"/>
          </p:nvPr>
        </p:nvSpPr>
        <p:spPr/>
        <p:txBody>
          <a:bodyPr/>
          <a:lstStyle/>
          <a:p>
            <a:fld id="{48AF4A80-AB72-4512-97BC-1456B3C12179}" type="slidenum">
              <a:rPr lang="en-US" smtClean="0"/>
              <a:t>33</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0068"/>
          <a:stretch/>
        </p:blipFill>
        <p:spPr>
          <a:xfrm>
            <a:off x="7657008" y="1667635"/>
            <a:ext cx="4270562" cy="1532766"/>
          </a:xfrm>
          <a:prstGeom prst="rect">
            <a:avLst/>
          </a:prstGeom>
        </p:spPr>
      </p:pic>
    </p:spTree>
    <p:extLst>
      <p:ext uri="{BB962C8B-B14F-4D97-AF65-F5344CB8AC3E}">
        <p14:creationId xmlns:p14="http://schemas.microsoft.com/office/powerpoint/2010/main" val="3021308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a:xfrm>
            <a:off x="685801" y="1819835"/>
            <a:ext cx="10131425" cy="4442623"/>
          </a:xfrm>
        </p:spPr>
        <p:txBody>
          <a:bodyPr>
            <a:normAutofit fontScale="92500" lnSpcReduction="20000"/>
          </a:bodyPr>
          <a:lstStyle/>
          <a:p>
            <a:pPr marL="0" indent="0">
              <a:buNone/>
            </a:pPr>
            <a:r>
              <a:rPr lang="en-US" dirty="0" smtClean="0"/>
              <a:t>We can force a path that shouldn’t be taken, to work on “dummy” data</a:t>
            </a:r>
          </a:p>
          <a:p>
            <a:pPr marL="0" indent="0">
              <a:buNone/>
            </a:pPr>
            <a:r>
              <a:rPr lang="en-US" dirty="0" smtClean="0"/>
              <a:t>We will have a selector, which will hold either “real” or “dummy” pointer</a:t>
            </a:r>
          </a:p>
          <a:p>
            <a:pPr marL="0" indent="0">
              <a:buNone/>
            </a:pPr>
            <a:r>
              <a:rPr lang="en-US" dirty="0" smtClean="0"/>
              <a:t>Lets say our code is:</a:t>
            </a:r>
          </a:p>
          <a:p>
            <a:pPr marL="457200" lvl="1" indent="0">
              <a:buNone/>
            </a:pPr>
            <a:r>
              <a:rPr lang="en-US" dirty="0" smtClean="0"/>
              <a:t>If (x == y)</a:t>
            </a:r>
            <a:br>
              <a:rPr lang="en-US" dirty="0" smtClean="0"/>
            </a:br>
            <a:r>
              <a:rPr lang="en-US" dirty="0" smtClean="0"/>
              <a:t>    x = 100;</a:t>
            </a:r>
          </a:p>
          <a:p>
            <a:pPr marL="0" indent="0">
              <a:buNone/>
            </a:pPr>
            <a:r>
              <a:rPr lang="en-US" dirty="0" smtClean="0"/>
              <a:t>Then our selector will be the following 2-elements array:</a:t>
            </a:r>
          </a:p>
          <a:p>
            <a:pPr marL="457200" lvl="1" indent="0">
              <a:buNone/>
            </a:pPr>
            <a:r>
              <a:rPr lang="en-US" dirty="0" smtClean="0"/>
              <a:t>selector </a:t>
            </a:r>
            <a:r>
              <a:rPr lang="en-US" dirty="0"/>
              <a:t>= {&amp;dummy, &amp;x</a:t>
            </a:r>
            <a:r>
              <a:rPr lang="en-US" dirty="0" smtClean="0"/>
              <a:t>}</a:t>
            </a:r>
          </a:p>
          <a:p>
            <a:pPr marL="0" indent="0">
              <a:buNone/>
            </a:pPr>
            <a:r>
              <a:rPr lang="en-US" dirty="0" smtClean="0"/>
              <a:t>And the code will compile to something like:</a:t>
            </a:r>
          </a:p>
          <a:p>
            <a:pPr marL="457200" lvl="1" indent="0">
              <a:buNone/>
            </a:pPr>
            <a:r>
              <a:rPr lang="en-US" dirty="0" smtClean="0"/>
              <a:t>mov </a:t>
            </a:r>
            <a:r>
              <a:rPr lang="en-US" dirty="0"/>
              <a:t>arr[x], 0			; write 0 at address </a:t>
            </a:r>
            <a:r>
              <a:rPr lang="en-US" dirty="0" smtClean="0"/>
              <a:t>x</a:t>
            </a:r>
            <a:br>
              <a:rPr lang="en-US" dirty="0" smtClean="0"/>
            </a:br>
            <a:r>
              <a:rPr lang="en-US" dirty="0" smtClean="0"/>
              <a:t>mov </a:t>
            </a:r>
            <a:r>
              <a:rPr lang="en-US" dirty="0"/>
              <a:t>arr[y], 1			; write 1 at address </a:t>
            </a:r>
            <a:r>
              <a:rPr lang="en-US" dirty="0" smtClean="0"/>
              <a:t>y</a:t>
            </a:r>
            <a:br>
              <a:rPr lang="en-US" dirty="0" smtClean="0"/>
            </a:br>
            <a:r>
              <a:rPr lang="en-US" dirty="0" smtClean="0"/>
              <a:t>mov </a:t>
            </a:r>
            <a:r>
              <a:rPr lang="en-US" dirty="0"/>
              <a:t>result, arr[x]		</a:t>
            </a:r>
            <a:r>
              <a:rPr lang="en-US" dirty="0" smtClean="0"/>
              <a:t>           ; </a:t>
            </a:r>
            <a:r>
              <a:rPr lang="en-US" dirty="0"/>
              <a:t>if x</a:t>
            </a:r>
            <a:r>
              <a:rPr lang="en-US" dirty="0" smtClean="0"/>
              <a:t>==y then result=1. otherwise result=0</a:t>
            </a:r>
          </a:p>
          <a:p>
            <a:pPr marL="457200" lvl="1" indent="0">
              <a:buNone/>
            </a:pPr>
            <a:r>
              <a:rPr lang="en-US" dirty="0" smtClean="0"/>
              <a:t>mov eax [selector+result]        ; eax holds a pointer to either “dummy” or x</a:t>
            </a:r>
            <a:br>
              <a:rPr lang="en-US" dirty="0" smtClean="0"/>
            </a:br>
            <a:r>
              <a:rPr lang="en-US" dirty="0" smtClean="0"/>
              <a:t>mov [eax], 100                           ; write 100 to either “dummy” or x</a:t>
            </a:r>
          </a:p>
          <a:p>
            <a:pPr marL="0" indent="0">
              <a:buNone/>
            </a:pPr>
            <a:r>
              <a:rPr lang="en-US" dirty="0" smtClean="0"/>
              <a:t>When the branch should not be taken, it technically runs,</a:t>
            </a:r>
          </a:p>
          <a:p>
            <a:pPr marL="0" indent="0">
              <a:buNone/>
            </a:pPr>
            <a:r>
              <a:rPr lang="en-US" dirty="0" smtClean="0"/>
              <a:t>but does not affect anything. Thus simulating a conditional branch</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34</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0068"/>
          <a:stretch/>
        </p:blipFill>
        <p:spPr>
          <a:xfrm>
            <a:off x="7657008" y="1667635"/>
            <a:ext cx="4270562" cy="1532766"/>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008" y="1667635"/>
            <a:ext cx="4270562" cy="3069715"/>
          </a:xfrm>
          <a:prstGeom prst="rect">
            <a:avLst/>
          </a:prstGeom>
        </p:spPr>
      </p:pic>
    </p:spTree>
    <p:extLst>
      <p:ext uri="{BB962C8B-B14F-4D97-AF65-F5344CB8AC3E}">
        <p14:creationId xmlns:p14="http://schemas.microsoft.com/office/powerpoint/2010/main" val="39530937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a:xfrm>
            <a:off x="685801" y="1819835"/>
            <a:ext cx="10131425" cy="4442623"/>
          </a:xfrm>
        </p:spPr>
        <p:txBody>
          <a:bodyPr>
            <a:normAutofit/>
          </a:bodyPr>
          <a:lstStyle/>
          <a:p>
            <a:pPr marL="0" indent="0">
              <a:buNone/>
            </a:pPr>
            <a:r>
              <a:rPr lang="en-US" dirty="0" smtClean="0"/>
              <a:t>Well, what about loops?</a:t>
            </a:r>
          </a:p>
          <a:p>
            <a:pPr marL="0" indent="0">
              <a:buNone/>
            </a:pPr>
            <a:r>
              <a:rPr lang="en-US" dirty="0" smtClean="0"/>
              <a:t>Mov instructions go only in forward direction</a:t>
            </a:r>
          </a:p>
          <a:p>
            <a:pPr marL="0" indent="0">
              <a:buNone/>
            </a:pPr>
            <a:r>
              <a:rPr lang="en-US" dirty="0" smtClean="0"/>
              <a:t>How would you jump back to the beginning of the loop?</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35</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50068"/>
          <a:stretch/>
        </p:blipFill>
        <p:spPr>
          <a:xfrm>
            <a:off x="7657008" y="1667635"/>
            <a:ext cx="4270562" cy="1532766"/>
          </a:xfrm>
          <a:prstGeom prst="rect">
            <a:avLst/>
          </a:prstGeom>
        </p:spPr>
      </p:pic>
    </p:spTree>
    <p:extLst>
      <p:ext uri="{BB962C8B-B14F-4D97-AF65-F5344CB8AC3E}">
        <p14:creationId xmlns:p14="http://schemas.microsoft.com/office/powerpoint/2010/main" val="37191603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a:xfrm>
            <a:off x="685801" y="1819835"/>
            <a:ext cx="10131425" cy="4442623"/>
          </a:xfrm>
        </p:spPr>
        <p:txBody>
          <a:bodyPr>
            <a:normAutofit fontScale="77500" lnSpcReduction="20000"/>
          </a:bodyPr>
          <a:lstStyle/>
          <a:p>
            <a:pPr marL="0" indent="0">
              <a:buNone/>
            </a:pPr>
            <a:r>
              <a:rPr lang="en-US" dirty="0" smtClean="0"/>
              <a:t>We will insert a jmp from the end of our code – back to the beginning (we will fix that later)</a:t>
            </a:r>
            <a:br>
              <a:rPr lang="en-US" dirty="0" smtClean="0"/>
            </a:br>
            <a:r>
              <a:rPr lang="en-US" dirty="0" smtClean="0"/>
              <a:t>So our </a:t>
            </a:r>
            <a:r>
              <a:rPr lang="en-US" dirty="0"/>
              <a:t>program </a:t>
            </a:r>
            <a:r>
              <a:rPr lang="en-US" dirty="0" smtClean="0"/>
              <a:t>will look something like </a:t>
            </a:r>
            <a:r>
              <a:rPr lang="en-US" dirty="0"/>
              <a:t>this:</a:t>
            </a:r>
          </a:p>
          <a:p>
            <a:pPr marL="0" indent="0">
              <a:buNone/>
            </a:pPr>
            <a:r>
              <a:rPr lang="en-US" dirty="0"/>
              <a:t>start:</a:t>
            </a:r>
            <a:br>
              <a:rPr lang="en-US" dirty="0"/>
            </a:br>
            <a:r>
              <a:rPr lang="en-US" dirty="0"/>
              <a:t>0x1000:	mov ...</a:t>
            </a:r>
            <a:br>
              <a:rPr lang="en-US" dirty="0"/>
            </a:br>
            <a:r>
              <a:rPr lang="en-US" dirty="0"/>
              <a:t>0x1004:	mov ...</a:t>
            </a:r>
            <a:br>
              <a:rPr lang="en-US" dirty="0"/>
            </a:br>
            <a:r>
              <a:rPr lang="en-US" dirty="0"/>
              <a:t>0x1008:	mov ...</a:t>
            </a:r>
            <a:br>
              <a:rPr lang="en-US" dirty="0"/>
            </a:br>
            <a:r>
              <a:rPr lang="en-US" dirty="0"/>
              <a:t>0x100c:	mov ...</a:t>
            </a:r>
            <a:br>
              <a:rPr lang="en-US" dirty="0"/>
            </a:br>
            <a:r>
              <a:rPr lang="en-US" dirty="0"/>
              <a:t>0x1010:	mov ...</a:t>
            </a:r>
            <a:br>
              <a:rPr lang="en-US" dirty="0"/>
            </a:br>
            <a:r>
              <a:rPr lang="en-US" dirty="0"/>
              <a:t>0x1014:	mov ...</a:t>
            </a:r>
            <a:br>
              <a:rPr lang="en-US" dirty="0"/>
            </a:br>
            <a:r>
              <a:rPr lang="en-US" dirty="0"/>
              <a:t>0x1018:	mov ...</a:t>
            </a:r>
            <a:br>
              <a:rPr lang="en-US" dirty="0"/>
            </a:br>
            <a:r>
              <a:rPr lang="en-US" dirty="0"/>
              <a:t>0x101c:	mov ...</a:t>
            </a:r>
            <a:br>
              <a:rPr lang="en-US" dirty="0"/>
            </a:br>
            <a:r>
              <a:rPr lang="en-US" dirty="0"/>
              <a:t>0x1020:	mov ...</a:t>
            </a:r>
            <a:br>
              <a:rPr lang="en-US" dirty="0"/>
            </a:br>
            <a:r>
              <a:rPr lang="en-US" dirty="0"/>
              <a:t>jmp start</a:t>
            </a:r>
          </a:p>
          <a:p>
            <a:pPr marL="0" indent="0">
              <a:buNone/>
            </a:pPr>
            <a:r>
              <a:rPr lang="en-US" dirty="0" smtClean="0"/>
              <a:t>Now, let’s say we want to jump from 0x1018 to 0x1004</a:t>
            </a:r>
          </a:p>
          <a:p>
            <a:pPr marL="0" indent="0">
              <a:buNone/>
            </a:pPr>
            <a:r>
              <a:rPr lang="en-US" dirty="0" smtClean="0"/>
              <a:t>At 0x1018, </a:t>
            </a:r>
            <a:r>
              <a:rPr lang="en-US" dirty="0"/>
              <a:t>we will store the destination address, </a:t>
            </a:r>
            <a:r>
              <a:rPr lang="en-US" dirty="0" smtClean="0"/>
              <a:t>0x1004, </a:t>
            </a:r>
            <a:r>
              <a:rPr lang="en-US" dirty="0"/>
              <a:t>in </a:t>
            </a:r>
            <a:r>
              <a:rPr lang="en-US" dirty="0" smtClean="0"/>
              <a:t>a </a:t>
            </a:r>
            <a:r>
              <a:rPr lang="en-US" dirty="0"/>
              <a:t>“target” </a:t>
            </a:r>
            <a:r>
              <a:rPr lang="en-US" dirty="0" smtClean="0"/>
              <a:t>variable</a:t>
            </a:r>
          </a:p>
          <a:p>
            <a:pPr marL="0" indent="0">
              <a:buNone/>
            </a:pPr>
            <a:r>
              <a:rPr lang="en-US" dirty="0" smtClean="0"/>
              <a:t>Next</a:t>
            </a:r>
            <a:r>
              <a:rPr lang="en-US" dirty="0"/>
              <a:t>, we switch all the </a:t>
            </a:r>
            <a:r>
              <a:rPr lang="en-US" dirty="0" smtClean="0"/>
              <a:t>selector pointers </a:t>
            </a:r>
            <a:r>
              <a:rPr lang="en-US" dirty="0"/>
              <a:t>into </a:t>
            </a:r>
            <a:r>
              <a:rPr lang="en-US" dirty="0" smtClean="0"/>
              <a:t>a “dummy</a:t>
            </a:r>
            <a:r>
              <a:rPr lang="en-US" dirty="0"/>
              <a:t>” </a:t>
            </a:r>
            <a:r>
              <a:rPr lang="en-US" dirty="0" smtClean="0"/>
              <a:t>pointer, </a:t>
            </a:r>
            <a:r>
              <a:rPr lang="en-US" dirty="0"/>
              <a:t>practically meaning the execution is “off</a:t>
            </a:r>
            <a:r>
              <a:rPr lang="en-US" dirty="0" smtClean="0"/>
              <a:t>”</a:t>
            </a:r>
          </a:p>
          <a:p>
            <a:pPr marL="0" indent="0">
              <a:buNone/>
            </a:pPr>
            <a:r>
              <a:rPr lang="en-US" dirty="0" smtClean="0"/>
              <a:t>Now</a:t>
            </a:r>
            <a:r>
              <a:rPr lang="en-US" dirty="0"/>
              <a:t>, </a:t>
            </a:r>
            <a:r>
              <a:rPr lang="en-US" dirty="0" smtClean="0"/>
              <a:t>in </a:t>
            </a:r>
            <a:r>
              <a:rPr lang="en-US" dirty="0"/>
              <a:t>every block of movs, the first thing we do is </a:t>
            </a:r>
            <a:r>
              <a:rPr lang="en-US" dirty="0" smtClean="0"/>
              <a:t>to check </a:t>
            </a:r>
            <a:r>
              <a:rPr lang="en-US" dirty="0"/>
              <a:t>if our current address matches the “target” variable</a:t>
            </a:r>
          </a:p>
          <a:p>
            <a:pPr marL="0" indent="0">
              <a:buNone/>
            </a:pPr>
            <a:r>
              <a:rPr lang="en-US" dirty="0"/>
              <a:t>If not, then all the movs continue to work on the dummy pointer</a:t>
            </a:r>
          </a:p>
          <a:p>
            <a:pPr marL="0" indent="0">
              <a:buNone/>
            </a:pPr>
            <a:r>
              <a:rPr lang="en-US" dirty="0"/>
              <a:t>Once we reach </a:t>
            </a:r>
            <a:r>
              <a:rPr lang="en-US" dirty="0" smtClean="0"/>
              <a:t>the address that matches the target </a:t>
            </a:r>
            <a:r>
              <a:rPr lang="en-US" dirty="0"/>
              <a:t>address, we switch back all the pointers to normal, and continue </a:t>
            </a:r>
            <a:r>
              <a:rPr lang="en-US" dirty="0" smtClean="0"/>
              <a:t>execution</a:t>
            </a: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36</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0068"/>
          <a:stretch/>
        </p:blipFill>
        <p:spPr>
          <a:xfrm>
            <a:off x="7657008" y="1667635"/>
            <a:ext cx="4270562" cy="15327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008" y="1667635"/>
            <a:ext cx="4270562" cy="3069715"/>
          </a:xfrm>
          <a:prstGeom prst="rect">
            <a:avLst/>
          </a:prstGeom>
        </p:spPr>
      </p:pic>
      <p:grpSp>
        <p:nvGrpSpPr>
          <p:cNvPr id="38" name="Group 37"/>
          <p:cNvGrpSpPr/>
          <p:nvPr/>
        </p:nvGrpSpPr>
        <p:grpSpPr>
          <a:xfrm>
            <a:off x="312420" y="2735580"/>
            <a:ext cx="437674" cy="862489"/>
            <a:chOff x="312420" y="2735580"/>
            <a:chExt cx="437674" cy="862489"/>
          </a:xfrm>
        </p:grpSpPr>
        <p:cxnSp>
          <p:nvCxnSpPr>
            <p:cNvPr id="29" name="Straight Arrow Connector 28"/>
            <p:cNvCxnSpPr/>
            <p:nvPr/>
          </p:nvCxnSpPr>
          <p:spPr>
            <a:xfrm>
              <a:off x="312420" y="2735580"/>
              <a:ext cx="437674" cy="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2420" y="2735580"/>
              <a:ext cx="0" cy="862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2420" y="3598069"/>
              <a:ext cx="413861"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4975412" y="2277035"/>
            <a:ext cx="2606488" cy="646331"/>
          </a:xfrm>
          <a:prstGeom prst="rect">
            <a:avLst/>
          </a:prstGeom>
          <a:noFill/>
        </p:spPr>
        <p:txBody>
          <a:bodyPr wrap="square" rtlCol="0">
            <a:spAutoFit/>
          </a:bodyPr>
          <a:lstStyle/>
          <a:p>
            <a:r>
              <a:rPr lang="en-US" dirty="0" smtClean="0"/>
              <a:t>Target: 	   0x1004</a:t>
            </a:r>
          </a:p>
          <a:p>
            <a:r>
              <a:rPr lang="en-US" dirty="0" smtClean="0"/>
              <a:t>Execution:</a:t>
            </a:r>
            <a:endParaRPr lang="en-US" dirty="0"/>
          </a:p>
        </p:txBody>
      </p:sp>
      <p:grpSp>
        <p:nvGrpSpPr>
          <p:cNvPr id="44" name="Group 43"/>
          <p:cNvGrpSpPr/>
          <p:nvPr/>
        </p:nvGrpSpPr>
        <p:grpSpPr>
          <a:xfrm>
            <a:off x="2301240" y="3398044"/>
            <a:ext cx="1624012" cy="261610"/>
            <a:chOff x="2301240" y="3398044"/>
            <a:chExt cx="1624012" cy="261610"/>
          </a:xfrm>
        </p:grpSpPr>
        <p:cxnSp>
          <p:nvCxnSpPr>
            <p:cNvPr id="42" name="Straight Arrow Connector 41"/>
            <p:cNvCxnSpPr/>
            <p:nvPr/>
          </p:nvCxnSpPr>
          <p:spPr>
            <a:xfrm flipH="1">
              <a:off x="2301240" y="3598069"/>
              <a:ext cx="78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301240" y="3398044"/>
              <a:ext cx="1624012" cy="261610"/>
            </a:xfrm>
            <a:prstGeom prst="rect">
              <a:avLst/>
            </a:prstGeom>
            <a:noFill/>
          </p:spPr>
          <p:txBody>
            <a:bodyPr wrap="square" rtlCol="0">
              <a:spAutoFit/>
            </a:bodyPr>
            <a:lstStyle/>
            <a:p>
              <a:r>
                <a:rPr lang="en-US" sz="1100" dirty="0" smtClean="0"/>
                <a:t>We are here</a:t>
              </a:r>
              <a:endParaRPr lang="en-US" sz="1100" dirty="0"/>
            </a:p>
          </p:txBody>
        </p:sp>
      </p:grpSp>
      <p:grpSp>
        <p:nvGrpSpPr>
          <p:cNvPr id="58" name="Group 57"/>
          <p:cNvGrpSpPr/>
          <p:nvPr/>
        </p:nvGrpSpPr>
        <p:grpSpPr>
          <a:xfrm>
            <a:off x="2301240" y="3598069"/>
            <a:ext cx="1624012" cy="261610"/>
            <a:chOff x="2301240" y="3398044"/>
            <a:chExt cx="1624012" cy="261610"/>
          </a:xfrm>
        </p:grpSpPr>
        <p:cxnSp>
          <p:nvCxnSpPr>
            <p:cNvPr id="59" name="Straight Arrow Connector 58"/>
            <p:cNvCxnSpPr/>
            <p:nvPr/>
          </p:nvCxnSpPr>
          <p:spPr>
            <a:xfrm flipH="1">
              <a:off x="2301240" y="3598069"/>
              <a:ext cx="78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301240" y="3398044"/>
              <a:ext cx="1624012" cy="261610"/>
            </a:xfrm>
            <a:prstGeom prst="rect">
              <a:avLst/>
            </a:prstGeom>
            <a:noFill/>
          </p:spPr>
          <p:txBody>
            <a:bodyPr wrap="square" rtlCol="0">
              <a:spAutoFit/>
            </a:bodyPr>
            <a:lstStyle/>
            <a:p>
              <a:r>
                <a:rPr lang="en-US" sz="1100" dirty="0" smtClean="0"/>
                <a:t>We are here</a:t>
              </a:r>
              <a:endParaRPr lang="en-US" sz="1100" dirty="0"/>
            </a:p>
          </p:txBody>
        </p:sp>
      </p:grpSp>
      <p:grpSp>
        <p:nvGrpSpPr>
          <p:cNvPr id="61" name="Group 60"/>
          <p:cNvGrpSpPr/>
          <p:nvPr/>
        </p:nvGrpSpPr>
        <p:grpSpPr>
          <a:xfrm>
            <a:off x="2301240" y="3771747"/>
            <a:ext cx="1624012" cy="261610"/>
            <a:chOff x="2301240" y="3398044"/>
            <a:chExt cx="1624012" cy="261610"/>
          </a:xfrm>
        </p:grpSpPr>
        <p:cxnSp>
          <p:nvCxnSpPr>
            <p:cNvPr id="62" name="Straight Arrow Connector 61"/>
            <p:cNvCxnSpPr/>
            <p:nvPr/>
          </p:nvCxnSpPr>
          <p:spPr>
            <a:xfrm flipH="1">
              <a:off x="2301240" y="3598069"/>
              <a:ext cx="78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301240" y="3398044"/>
              <a:ext cx="1624012" cy="261610"/>
            </a:xfrm>
            <a:prstGeom prst="rect">
              <a:avLst/>
            </a:prstGeom>
            <a:noFill/>
          </p:spPr>
          <p:txBody>
            <a:bodyPr wrap="square" rtlCol="0">
              <a:spAutoFit/>
            </a:bodyPr>
            <a:lstStyle/>
            <a:p>
              <a:r>
                <a:rPr lang="en-US" sz="1100" dirty="0" smtClean="0"/>
                <a:t>We are here</a:t>
              </a:r>
              <a:endParaRPr lang="en-US" sz="1100" dirty="0"/>
            </a:p>
          </p:txBody>
        </p:sp>
      </p:grpSp>
      <p:grpSp>
        <p:nvGrpSpPr>
          <p:cNvPr id="64" name="Group 63"/>
          <p:cNvGrpSpPr/>
          <p:nvPr/>
        </p:nvGrpSpPr>
        <p:grpSpPr>
          <a:xfrm>
            <a:off x="2352704" y="2434018"/>
            <a:ext cx="1624012" cy="261610"/>
            <a:chOff x="2301240" y="3398044"/>
            <a:chExt cx="1624012" cy="261610"/>
          </a:xfrm>
        </p:grpSpPr>
        <p:cxnSp>
          <p:nvCxnSpPr>
            <p:cNvPr id="65" name="Straight Arrow Connector 64"/>
            <p:cNvCxnSpPr/>
            <p:nvPr/>
          </p:nvCxnSpPr>
          <p:spPr>
            <a:xfrm flipH="1">
              <a:off x="2301240" y="3598069"/>
              <a:ext cx="78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301240" y="3398044"/>
              <a:ext cx="1624012" cy="261610"/>
            </a:xfrm>
            <a:prstGeom prst="rect">
              <a:avLst/>
            </a:prstGeom>
            <a:noFill/>
          </p:spPr>
          <p:txBody>
            <a:bodyPr wrap="square" rtlCol="0">
              <a:spAutoFit/>
            </a:bodyPr>
            <a:lstStyle/>
            <a:p>
              <a:r>
                <a:rPr lang="en-US" sz="1100" dirty="0" smtClean="0"/>
                <a:t>We are here</a:t>
              </a:r>
              <a:endParaRPr lang="en-US" sz="1100" dirty="0"/>
            </a:p>
          </p:txBody>
        </p:sp>
      </p:grpSp>
      <p:grpSp>
        <p:nvGrpSpPr>
          <p:cNvPr id="67" name="Group 66"/>
          <p:cNvGrpSpPr/>
          <p:nvPr/>
        </p:nvGrpSpPr>
        <p:grpSpPr>
          <a:xfrm>
            <a:off x="2352704" y="2623629"/>
            <a:ext cx="1624012" cy="261610"/>
            <a:chOff x="2301240" y="3398044"/>
            <a:chExt cx="1624012" cy="261610"/>
          </a:xfrm>
        </p:grpSpPr>
        <p:cxnSp>
          <p:nvCxnSpPr>
            <p:cNvPr id="68" name="Straight Arrow Connector 67"/>
            <p:cNvCxnSpPr/>
            <p:nvPr/>
          </p:nvCxnSpPr>
          <p:spPr>
            <a:xfrm flipH="1">
              <a:off x="2301240" y="3598069"/>
              <a:ext cx="78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301240" y="3398044"/>
              <a:ext cx="1624012" cy="261610"/>
            </a:xfrm>
            <a:prstGeom prst="rect">
              <a:avLst/>
            </a:prstGeom>
            <a:noFill/>
          </p:spPr>
          <p:txBody>
            <a:bodyPr wrap="square" rtlCol="0">
              <a:spAutoFit/>
            </a:bodyPr>
            <a:lstStyle/>
            <a:p>
              <a:r>
                <a:rPr lang="en-US" sz="1100" dirty="0" smtClean="0"/>
                <a:t>We are here</a:t>
              </a:r>
              <a:endParaRPr lang="en-US" sz="1100" dirty="0"/>
            </a:p>
          </p:txBody>
        </p:sp>
      </p:grpSp>
      <p:sp>
        <p:nvSpPr>
          <p:cNvPr id="70" name="Rectangle 69"/>
          <p:cNvSpPr/>
          <p:nvPr/>
        </p:nvSpPr>
        <p:spPr>
          <a:xfrm>
            <a:off x="6096001" y="2330449"/>
            <a:ext cx="771524" cy="260351"/>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6096001" y="2631238"/>
            <a:ext cx="771524" cy="260351"/>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6044157" y="2569768"/>
            <a:ext cx="548548" cy="369332"/>
          </a:xfrm>
          <a:prstGeom prst="rect">
            <a:avLst/>
          </a:prstGeom>
          <a:noFill/>
        </p:spPr>
        <p:txBody>
          <a:bodyPr wrap="none" rtlCol="0">
            <a:spAutoFit/>
          </a:bodyPr>
          <a:lstStyle/>
          <a:p>
            <a:r>
              <a:rPr lang="en-US" dirty="0"/>
              <a:t>OFF</a:t>
            </a:r>
          </a:p>
        </p:txBody>
      </p:sp>
      <p:sp>
        <p:nvSpPr>
          <p:cNvPr id="73" name="TextBox 72"/>
          <p:cNvSpPr txBox="1"/>
          <p:nvPr/>
        </p:nvSpPr>
        <p:spPr>
          <a:xfrm>
            <a:off x="6035641" y="2569768"/>
            <a:ext cx="486030" cy="369332"/>
          </a:xfrm>
          <a:prstGeom prst="rect">
            <a:avLst/>
          </a:prstGeom>
          <a:noFill/>
        </p:spPr>
        <p:txBody>
          <a:bodyPr wrap="none" rtlCol="0">
            <a:spAutoFit/>
          </a:bodyPr>
          <a:lstStyle/>
          <a:p>
            <a:r>
              <a:rPr lang="en-US" dirty="0" smtClean="0"/>
              <a:t>ON</a:t>
            </a:r>
            <a:endParaRPr lang="en-US" dirty="0"/>
          </a:p>
        </p:txBody>
      </p:sp>
      <p:grpSp>
        <p:nvGrpSpPr>
          <p:cNvPr id="74" name="Group 73"/>
          <p:cNvGrpSpPr/>
          <p:nvPr/>
        </p:nvGrpSpPr>
        <p:grpSpPr>
          <a:xfrm>
            <a:off x="2352704" y="2620870"/>
            <a:ext cx="1624012" cy="261610"/>
            <a:chOff x="2301240" y="3398044"/>
            <a:chExt cx="1624012" cy="261610"/>
          </a:xfrm>
        </p:grpSpPr>
        <p:cxnSp>
          <p:nvCxnSpPr>
            <p:cNvPr id="75" name="Straight Arrow Connector 74"/>
            <p:cNvCxnSpPr/>
            <p:nvPr/>
          </p:nvCxnSpPr>
          <p:spPr>
            <a:xfrm flipH="1">
              <a:off x="2301240" y="3598069"/>
              <a:ext cx="78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301240" y="3398044"/>
              <a:ext cx="1624012" cy="261610"/>
            </a:xfrm>
            <a:prstGeom prst="rect">
              <a:avLst/>
            </a:prstGeom>
            <a:noFill/>
          </p:spPr>
          <p:txBody>
            <a:bodyPr wrap="square" rtlCol="0">
              <a:spAutoFit/>
            </a:bodyPr>
            <a:lstStyle/>
            <a:p>
              <a:r>
                <a:rPr lang="en-US" sz="1100" dirty="0" smtClean="0"/>
                <a:t>Continue normally</a:t>
              </a:r>
              <a:endParaRPr lang="en-US" sz="1100" dirty="0"/>
            </a:p>
          </p:txBody>
        </p:sp>
      </p:grpSp>
      <p:sp>
        <p:nvSpPr>
          <p:cNvPr id="77" name="TextBox 76"/>
          <p:cNvSpPr txBox="1"/>
          <p:nvPr/>
        </p:nvSpPr>
        <p:spPr>
          <a:xfrm>
            <a:off x="685801" y="6010727"/>
            <a:ext cx="2786532" cy="307777"/>
          </a:xfrm>
          <a:prstGeom prst="rect">
            <a:avLst/>
          </a:prstGeom>
          <a:noFill/>
        </p:spPr>
        <p:txBody>
          <a:bodyPr wrap="none" rtlCol="0">
            <a:spAutoFit/>
          </a:bodyPr>
          <a:lstStyle/>
          <a:p>
            <a:r>
              <a:rPr lang="en-US" sz="1400" dirty="0"/>
              <a:t>Thus simulating loops and branches</a:t>
            </a:r>
          </a:p>
        </p:txBody>
      </p:sp>
    </p:spTree>
    <p:extLst>
      <p:ext uri="{BB962C8B-B14F-4D97-AF65-F5344CB8AC3E}">
        <p14:creationId xmlns:p14="http://schemas.microsoft.com/office/powerpoint/2010/main" val="2522490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8"/>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61"/>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64"/>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2"/>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67"/>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p:bldP spid="72" grpId="1"/>
      <p:bldP spid="73" grpId="0"/>
      <p:bldP spid="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a:xfrm>
            <a:off x="685801" y="1819835"/>
            <a:ext cx="10131425" cy="4820448"/>
          </a:xfrm>
        </p:spPr>
        <p:txBody>
          <a:bodyPr>
            <a:normAutofit/>
          </a:bodyPr>
          <a:lstStyle/>
          <a:p>
            <a:pPr marL="0" indent="0">
              <a:buNone/>
            </a:pPr>
            <a:r>
              <a:rPr lang="en-US" dirty="0" smtClean="0"/>
              <a:t>What about that jmp instruction at the end?</a:t>
            </a:r>
          </a:p>
          <a:p>
            <a:pPr marL="0" indent="0">
              <a:buNone/>
            </a:pPr>
            <a:r>
              <a:rPr lang="en-US" dirty="0" smtClean="0"/>
              <a:t>We </a:t>
            </a:r>
            <a:r>
              <a:rPr lang="en-US" dirty="0"/>
              <a:t>can use </a:t>
            </a:r>
            <a:r>
              <a:rPr lang="en-US" dirty="0" smtClean="0"/>
              <a:t>x86’s </a:t>
            </a:r>
            <a:r>
              <a:rPr lang="en-US" dirty="0"/>
              <a:t>exception handling </a:t>
            </a:r>
            <a:r>
              <a:rPr lang="en-US" dirty="0" smtClean="0"/>
              <a:t>mechanism to get around that</a:t>
            </a:r>
          </a:p>
          <a:p>
            <a:r>
              <a:rPr lang="en-US" dirty="0" smtClean="0"/>
              <a:t>We will </a:t>
            </a:r>
            <a:r>
              <a:rPr lang="en-US" dirty="0"/>
              <a:t>insert an illegal mov instruction at the end of our </a:t>
            </a:r>
            <a:r>
              <a:rPr lang="en-US" dirty="0" smtClean="0"/>
              <a:t>code</a:t>
            </a:r>
          </a:p>
          <a:p>
            <a:r>
              <a:rPr lang="en-US" dirty="0" smtClean="0"/>
              <a:t>And let </a:t>
            </a:r>
            <a:r>
              <a:rPr lang="en-US" dirty="0"/>
              <a:t>our function be its own illegal signal exception </a:t>
            </a:r>
            <a:r>
              <a:rPr lang="en-US" dirty="0" smtClean="0"/>
              <a:t>handler</a:t>
            </a:r>
          </a:p>
          <a:p>
            <a:pPr marL="0" indent="0">
              <a:buNone/>
            </a:pPr>
            <a:r>
              <a:rPr lang="en-US" dirty="0" smtClean="0"/>
              <a:t>Which will cause an illegal signal exception</a:t>
            </a:r>
            <a:br>
              <a:rPr lang="en-US" dirty="0" smtClean="0"/>
            </a:br>
            <a:r>
              <a:rPr lang="en-US" dirty="0" smtClean="0"/>
              <a:t>Thus running our function again</a:t>
            </a:r>
          </a:p>
          <a:p>
            <a:pPr marL="0" indent="0">
              <a:buNone/>
            </a:pPr>
            <a:r>
              <a:rPr lang="en-US" dirty="0" smtClean="0"/>
              <a:t>An illegal mov can be “mov cs, eax” – can be encoded but not executed</a:t>
            </a:r>
          </a:p>
          <a:p>
            <a:pPr marL="0" indent="0">
              <a:buNone/>
            </a:pPr>
            <a:r>
              <a:rPr lang="en-US" dirty="0" smtClean="0"/>
              <a:t>Because the program will throw exceptions recursively,</a:t>
            </a:r>
            <a:br>
              <a:rPr lang="en-US" dirty="0" smtClean="0"/>
            </a:br>
            <a:r>
              <a:rPr lang="en-US" dirty="0" smtClean="0"/>
              <a:t>in order to prevent a stack overflow,</a:t>
            </a:r>
            <a:br>
              <a:rPr lang="en-US" dirty="0" smtClean="0"/>
            </a:br>
            <a:r>
              <a:rPr lang="en-US" dirty="0" smtClean="0"/>
              <a:t>we will reload the stack pointer after every iteration</a:t>
            </a:r>
          </a:p>
          <a:p>
            <a:pPr marL="0" indent="0">
              <a:buNone/>
            </a:pPr>
            <a:r>
              <a:rPr lang="en-US" dirty="0" smtClean="0"/>
              <a:t>This causes our program to practically run in a loop</a:t>
            </a:r>
          </a:p>
          <a:p>
            <a:pPr marL="0" indent="0">
              <a:buNone/>
            </a:pPr>
            <a:r>
              <a:rPr lang="en-US" dirty="0" smtClean="0"/>
              <a:t>In order to halt the program, we cause a segfault</a:t>
            </a:r>
            <a:br>
              <a:rPr lang="en-US" dirty="0" smtClean="0"/>
            </a:br>
            <a:r>
              <a:rPr lang="en-US" dirty="0" smtClean="0"/>
              <a:t>For example, reading from address 0</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37</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0068"/>
          <a:stretch/>
        </p:blipFill>
        <p:spPr>
          <a:xfrm>
            <a:off x="7657008" y="1667635"/>
            <a:ext cx="4270562" cy="153276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008" y="1667635"/>
            <a:ext cx="4270562" cy="3069715"/>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175" y="4889550"/>
            <a:ext cx="5115639" cy="1848108"/>
          </a:xfrm>
          <a:prstGeom prst="rect">
            <a:avLst/>
          </a:prstGeom>
        </p:spPr>
      </p:pic>
    </p:spTree>
    <p:extLst>
      <p:ext uri="{BB962C8B-B14F-4D97-AF65-F5344CB8AC3E}">
        <p14:creationId xmlns:p14="http://schemas.microsoft.com/office/powerpoint/2010/main" val="161450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The result – a program that is compiled to only mov instructions </a:t>
            </a:r>
          </a:p>
          <a:p>
            <a:pPr marL="0" indent="0">
              <a:buNone/>
            </a:pPr>
            <a:r>
              <a:rPr lang="en-US" dirty="0" smtClean="0"/>
              <a:t>Looking for other Turing-complete instructions...</a:t>
            </a:r>
            <a:br>
              <a:rPr lang="en-US" dirty="0" smtClean="0"/>
            </a:br>
            <a:r>
              <a:rPr lang="en-US" dirty="0" smtClean="0"/>
              <a:t>xor is a good candidate, because a mov can be implement using 2 xors</a:t>
            </a:r>
          </a:p>
          <a:p>
            <a:pPr marL="0" indent="0">
              <a:buNone/>
            </a:pPr>
            <a:r>
              <a:rPr lang="en-US" dirty="0" smtClean="0"/>
              <a:t>For example:</a:t>
            </a:r>
          </a:p>
          <a:p>
            <a:r>
              <a:rPr lang="en-US" dirty="0" smtClean="0"/>
              <a:t>mov eax, 1234</a:t>
            </a:r>
          </a:p>
          <a:p>
            <a:pPr marL="0" indent="0">
              <a:buNone/>
            </a:pPr>
            <a:r>
              <a:rPr lang="en-US" dirty="0" smtClean="0"/>
              <a:t>Can be implemented as:</a:t>
            </a:r>
          </a:p>
          <a:p>
            <a:r>
              <a:rPr lang="en-US" dirty="0" smtClean="0"/>
              <a:t>xor eax, eax	; eax = 0</a:t>
            </a:r>
          </a:p>
          <a:p>
            <a:r>
              <a:rPr lang="en-US" dirty="0" smtClean="0"/>
              <a:t>xor eax, 1234	; eax = 1234</a:t>
            </a:r>
            <a:endParaRPr lang="en-US" dirty="0"/>
          </a:p>
          <a:p>
            <a:pPr marL="0" indent="0">
              <a:buNone/>
            </a:pPr>
            <a:r>
              <a:rPr lang="en-US" dirty="0" smtClean="0"/>
              <a:t>This only means one thing...</a:t>
            </a:r>
          </a:p>
          <a:p>
            <a:pPr marL="0" indent="0">
              <a:buNone/>
            </a:pPr>
            <a:r>
              <a:rPr lang="en-US" dirty="0" smtClean="0"/>
              <a:t>Xorfuscator!</a:t>
            </a:r>
          </a:p>
          <a:p>
            <a:pPr marL="0" indent="0">
              <a:buNone/>
            </a:pPr>
            <a:r>
              <a:rPr lang="en-US" dirty="0" smtClean="0"/>
              <a:t>In fact, there are more x86 instructions</a:t>
            </a:r>
            <a:br>
              <a:rPr lang="en-US" dirty="0" smtClean="0"/>
            </a:br>
            <a:r>
              <a:rPr lang="en-US" dirty="0" smtClean="0"/>
              <a:t>that are Turing-complete by themselves:</a:t>
            </a:r>
          </a:p>
          <a:p>
            <a:pPr marL="0" indent="0">
              <a:buNone/>
            </a:pPr>
            <a:r>
              <a:rPr lang="en-US" dirty="0" smtClean="0"/>
              <a:t>add, adc, sub, sbb, xadd, rcr (1-bit shift)</a:t>
            </a:r>
          </a:p>
        </p:txBody>
      </p:sp>
      <p:sp>
        <p:nvSpPr>
          <p:cNvPr id="4" name="Slide Number Placeholder 3"/>
          <p:cNvSpPr>
            <a:spLocks noGrp="1"/>
          </p:cNvSpPr>
          <p:nvPr>
            <p:ph type="sldNum" sz="quarter" idx="12"/>
          </p:nvPr>
        </p:nvSpPr>
        <p:spPr/>
        <p:txBody>
          <a:bodyPr/>
          <a:lstStyle/>
          <a:p>
            <a:fld id="{48AF4A80-AB72-4512-97BC-1456B3C12179}" type="slidenum">
              <a:rPr lang="en-US" smtClean="0"/>
              <a:t>38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250" y="2065867"/>
            <a:ext cx="2685961" cy="36510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575" y="2065866"/>
            <a:ext cx="2610592" cy="3651047"/>
          </a:xfrm>
          <a:prstGeom prst="rect">
            <a:avLst/>
          </a:prstGeom>
        </p:spPr>
      </p:pic>
    </p:spTree>
    <p:extLst>
      <p:ext uri="{BB962C8B-B14F-4D97-AF65-F5344CB8AC3E}">
        <p14:creationId xmlns:p14="http://schemas.microsoft.com/office/powerpoint/2010/main" val="1668516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And as it turns out, there is a whole family of </a:t>
            </a:r>
            <a:r>
              <a:rPr lang="en-US" dirty="0" smtClean="0">
                <a:hlinkClick r:id="rId2"/>
              </a:rPr>
              <a:t>single-instruction Turing-complete machines</a:t>
            </a:r>
            <a:endParaRPr lang="en-US" dirty="0" smtClean="0"/>
          </a:p>
          <a:p>
            <a:pPr marL="0" indent="0">
              <a:buNone/>
            </a:pPr>
            <a:r>
              <a:rPr lang="en-US" dirty="0" smtClean="0"/>
              <a:t>Some of them are based on different arithmetic operations:</a:t>
            </a:r>
          </a:p>
          <a:p>
            <a:r>
              <a:rPr lang="en-US" dirty="0" smtClean="0"/>
              <a:t>Incrementation – P1eq  </a:t>
            </a:r>
            <a:r>
              <a:rPr lang="en-US" dirty="0"/>
              <a:t>– </a:t>
            </a:r>
            <a:r>
              <a:rPr lang="en-US" dirty="0" smtClean="0"/>
              <a:t>plus</a:t>
            </a:r>
            <a:r>
              <a:rPr lang="en-US" dirty="0"/>
              <a:t> 1 and branch if equal to another </a:t>
            </a:r>
            <a:r>
              <a:rPr lang="en-US" dirty="0" smtClean="0"/>
              <a:t>value</a:t>
            </a:r>
          </a:p>
          <a:p>
            <a:r>
              <a:rPr lang="en-US" dirty="0" smtClean="0"/>
              <a:t>Decrementation </a:t>
            </a:r>
            <a:r>
              <a:rPr lang="en-US" dirty="0"/>
              <a:t>– </a:t>
            </a:r>
            <a:r>
              <a:rPr lang="en-US" dirty="0" smtClean="0"/>
              <a:t>DJN </a:t>
            </a:r>
            <a:r>
              <a:rPr lang="en-US" dirty="0"/>
              <a:t>– </a:t>
            </a:r>
            <a:r>
              <a:rPr lang="en-US" dirty="0" smtClean="0"/>
              <a:t>decrement </a:t>
            </a:r>
            <a:r>
              <a:rPr lang="en-US" dirty="0"/>
              <a:t>and </a:t>
            </a:r>
            <a:r>
              <a:rPr lang="en-US" dirty="0" smtClean="0"/>
              <a:t>branch (jump) </a:t>
            </a:r>
            <a:r>
              <a:rPr lang="en-US" dirty="0"/>
              <a:t>if </a:t>
            </a:r>
            <a:r>
              <a:rPr lang="en-US" dirty="0" smtClean="0"/>
              <a:t>nonzero</a:t>
            </a:r>
            <a:endParaRPr lang="en-US" baseline="30000" dirty="0" smtClean="0"/>
          </a:p>
          <a:p>
            <a:r>
              <a:rPr lang="en-US" dirty="0" smtClean="0"/>
              <a:t>Addition</a:t>
            </a:r>
            <a:r>
              <a:rPr lang="en-US" dirty="0"/>
              <a:t>: addleq – add and branch if less than or equal to </a:t>
            </a:r>
            <a:r>
              <a:rPr lang="en-US" dirty="0" smtClean="0"/>
              <a:t>zero</a:t>
            </a:r>
            <a:endParaRPr lang="en-US" dirty="0"/>
          </a:p>
          <a:p>
            <a:r>
              <a:rPr lang="en-US" dirty="0" smtClean="0"/>
              <a:t>Subtraction: subleq</a:t>
            </a:r>
            <a:r>
              <a:rPr lang="en-US" dirty="0"/>
              <a:t> – </a:t>
            </a:r>
            <a:r>
              <a:rPr lang="en-US" dirty="0" smtClean="0"/>
              <a:t>subtract </a:t>
            </a:r>
            <a:r>
              <a:rPr lang="en-US" dirty="0"/>
              <a:t>and branch if less than or equal to </a:t>
            </a:r>
            <a:r>
              <a:rPr lang="en-US" dirty="0" smtClean="0"/>
              <a:t>zero</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39</a:t>
            </a:fld>
            <a:endParaRPr lang="en-US"/>
          </a:p>
        </p:txBody>
      </p:sp>
    </p:spTree>
    <p:extLst>
      <p:ext uri="{BB962C8B-B14F-4D97-AF65-F5344CB8AC3E}">
        <p14:creationId xmlns:p14="http://schemas.microsoft.com/office/powerpoint/2010/main" val="37162767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endParaRPr lang="en-US" dirty="0"/>
          </a:p>
        </p:txBody>
      </p:sp>
      <p:sp>
        <p:nvSpPr>
          <p:cNvPr id="3" name="Content Placeholder 2"/>
          <p:cNvSpPr>
            <a:spLocks noGrp="1"/>
          </p:cNvSpPr>
          <p:nvPr>
            <p:ph idx="1"/>
          </p:nvPr>
        </p:nvSpPr>
        <p:spPr/>
        <p:txBody>
          <a:bodyPr/>
          <a:lstStyle/>
          <a:p>
            <a:pPr marL="0" indent="0">
              <a:buNone/>
            </a:pPr>
            <a:r>
              <a:rPr lang="en-US" dirty="0"/>
              <a:t>This presentation is about funny </a:t>
            </a:r>
            <a:r>
              <a:rPr lang="en-US" dirty="0" smtClean="0"/>
              <a:t>and esoteric </a:t>
            </a:r>
            <a:r>
              <a:rPr lang="en-US" dirty="0"/>
              <a:t>cases of </a:t>
            </a:r>
            <a:r>
              <a:rPr lang="en-US" u="sng" dirty="0" smtClean="0"/>
              <a:t>obfuscation</a:t>
            </a:r>
          </a:p>
          <a:p>
            <a:pPr marL="0" indent="0">
              <a:buNone/>
            </a:pPr>
            <a:endParaRPr lang="en-US" u="sng" dirty="0" smtClean="0"/>
          </a:p>
          <a:p>
            <a:pPr marL="0" indent="0" algn="ctr">
              <a:buNone/>
            </a:pPr>
            <a:r>
              <a:rPr lang="en-US" dirty="0" smtClean="0"/>
              <a:t>“</a:t>
            </a:r>
            <a:r>
              <a:rPr lang="en-US" dirty="0"/>
              <a:t>O</a:t>
            </a:r>
            <a:r>
              <a:rPr lang="en-US" dirty="0" smtClean="0"/>
              <a:t>bfuscation</a:t>
            </a:r>
            <a:r>
              <a:rPr lang="en-US" dirty="0"/>
              <a:t> is the deliberate act of creating source or </a:t>
            </a:r>
            <a:endParaRPr lang="en-US" dirty="0" smtClean="0"/>
          </a:p>
          <a:p>
            <a:pPr marL="0" indent="0" algn="ctr">
              <a:buNone/>
            </a:pPr>
            <a:r>
              <a:rPr lang="en-US" dirty="0" smtClean="0"/>
              <a:t>machine code that is difficult for humans to 	understand”</a:t>
            </a:r>
          </a:p>
          <a:p>
            <a:pPr marL="0" indent="0" algn="ctr">
              <a:buNone/>
            </a:pPr>
            <a:r>
              <a:rPr lang="en-US" dirty="0"/>
              <a:t>-</a:t>
            </a:r>
            <a:r>
              <a:rPr lang="en-US" dirty="0" smtClean="0"/>
              <a:t>Wikipedia</a:t>
            </a:r>
          </a:p>
        </p:txBody>
      </p:sp>
      <p:sp>
        <p:nvSpPr>
          <p:cNvPr id="4" name="Slide Number Placeholder 3"/>
          <p:cNvSpPr>
            <a:spLocks noGrp="1"/>
          </p:cNvSpPr>
          <p:nvPr>
            <p:ph type="sldNum" sz="quarter" idx="12"/>
          </p:nvPr>
        </p:nvSpPr>
        <p:spPr/>
        <p:txBody>
          <a:bodyPr/>
          <a:lstStyle/>
          <a:p>
            <a:fld id="{48AF4A80-AB72-4512-97BC-1456B3C12179}" type="slidenum">
              <a:rPr lang="en-US" smtClean="0"/>
              <a:t>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7312" y="4175772"/>
            <a:ext cx="4571099" cy="2572718"/>
          </a:xfrm>
          <a:prstGeom prst="rect">
            <a:avLst/>
          </a:prstGeom>
        </p:spPr>
      </p:pic>
    </p:spTree>
    <p:extLst>
      <p:ext uri="{BB962C8B-B14F-4D97-AF65-F5344CB8AC3E}">
        <p14:creationId xmlns:p14="http://schemas.microsoft.com/office/powerpoint/2010/main" val="7268749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Movfuscator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So how do we reverse engineer a movfuscated program?</a:t>
            </a:r>
          </a:p>
          <a:p>
            <a:pPr marL="0" indent="0">
              <a:buNone/>
            </a:pPr>
            <a:endParaRPr lang="en-US" dirty="0" smtClean="0"/>
          </a:p>
          <a:p>
            <a:pPr marL="0" indent="0">
              <a:buNone/>
            </a:pPr>
            <a:r>
              <a:rPr lang="en-US" dirty="0" smtClean="0"/>
              <a:t>Demovfuscator is a GitHub project dedicated to this:</a:t>
            </a:r>
            <a:endParaRPr lang="en-US" dirty="0"/>
          </a:p>
          <a:p>
            <a:pPr marL="0" indent="0">
              <a:buNone/>
            </a:pPr>
            <a:r>
              <a:rPr lang="en-US" dirty="0">
                <a:hlinkClick r:id="rId2"/>
              </a:rPr>
              <a:t>https://</a:t>
            </a:r>
            <a:r>
              <a:rPr lang="en-US" dirty="0" smtClean="0">
                <a:hlinkClick r:id="rId2"/>
              </a:rPr>
              <a:t>github.com/kirschju/demovfuscator</a:t>
            </a:r>
            <a:endParaRPr lang="en-US" dirty="0" smtClean="0"/>
          </a:p>
          <a:p>
            <a:pPr marL="0" indent="0">
              <a:buNone/>
            </a:pPr>
            <a:r>
              <a:rPr lang="en-US" dirty="0" smtClean="0"/>
              <a:t>“This </a:t>
            </a:r>
            <a:r>
              <a:rPr lang="en-US" dirty="0"/>
              <a:t>tool constitutes a generic way of recovering the control flow </a:t>
            </a:r>
            <a:br>
              <a:rPr lang="en-US" dirty="0"/>
            </a:br>
            <a:r>
              <a:rPr lang="en-US" dirty="0" smtClean="0"/>
              <a:t>of </a:t>
            </a:r>
            <a:r>
              <a:rPr lang="en-US" dirty="0"/>
              <a:t>the original program from movfuscated </a:t>
            </a:r>
            <a:r>
              <a:rPr lang="en-US" dirty="0" smtClean="0"/>
              <a:t>binaries”</a:t>
            </a:r>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40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4496" y="1708728"/>
            <a:ext cx="4141907" cy="3126239"/>
          </a:xfrm>
          <a:prstGeom prst="rect">
            <a:avLst/>
          </a:prstGeom>
        </p:spPr>
      </p:pic>
    </p:spTree>
    <p:extLst>
      <p:ext uri="{BB962C8B-B14F-4D97-AF65-F5344CB8AC3E}">
        <p14:creationId xmlns:p14="http://schemas.microsoft.com/office/powerpoint/2010/main" val="366710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Now, going back to our mov-compiled program</a:t>
            </a:r>
          </a:p>
          <a:p>
            <a:pPr marL="0" indent="0">
              <a:buNone/>
            </a:pPr>
            <a:r>
              <a:rPr lang="en-US" dirty="0" smtClean="0"/>
              <a:t>Is there a way to reduce it even further?</a:t>
            </a:r>
          </a:p>
          <a:p>
            <a:pPr marL="0" indent="0">
              <a:buNone/>
            </a:pPr>
            <a:r>
              <a:rPr lang="en-US" dirty="0" smtClean="0"/>
              <a:t>First, notice that not all of our movs are identical. There are 4 types of movs:</a:t>
            </a:r>
          </a:p>
          <a:p>
            <a:pPr marL="0" indent="0">
              <a:buNone/>
            </a:pPr>
            <a:endParaRPr lang="en-US" dirty="0" smtClean="0"/>
          </a:p>
          <a:p>
            <a:pPr marL="0" indent="0">
              <a:buNone/>
            </a:pPr>
            <a:endParaRPr lang="en-US" dirty="0" smtClean="0"/>
          </a:p>
          <a:p>
            <a:pPr marL="0" indent="0">
              <a:buNone/>
            </a:pPr>
            <a:r>
              <a:rPr lang="en-US" dirty="0" smtClean="0"/>
              <a:t/>
            </a:r>
            <a:br>
              <a:rPr lang="en-US" dirty="0" smtClean="0"/>
            </a:br>
            <a:r>
              <a:rPr lang="en-US" dirty="0" smtClean="0"/>
              <a:t>Lets reduce the register-to-register, and constant-to-register, into memory-to-register</a:t>
            </a:r>
            <a:endParaRPr lang="en-US" dirty="0"/>
          </a:p>
          <a:p>
            <a:pPr marL="0" indent="0">
              <a:buNone/>
            </a:pPr>
            <a:r>
              <a:rPr lang="en-US" dirty="0" smtClean="0"/>
              <a:t>Now we can reduce our program to only movs in the form:</a:t>
            </a:r>
          </a:p>
          <a:p>
            <a:pPr marL="0" indent="0">
              <a:buNone/>
            </a:pPr>
            <a:r>
              <a:rPr lang="en-US" dirty="0" smtClean="0"/>
              <a:t>So our program will look something like: </a:t>
            </a: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41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3423588"/>
            <a:ext cx="2276793" cy="8573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239" y="3290218"/>
            <a:ext cx="2076740" cy="1124107"/>
          </a:xfrm>
          <a:prstGeom prst="rect">
            <a:avLst/>
          </a:prstGeom>
        </p:spPr>
      </p:pic>
      <p:cxnSp>
        <p:nvCxnSpPr>
          <p:cNvPr id="11" name="Elbow Connector 10"/>
          <p:cNvCxnSpPr/>
          <p:nvPr/>
        </p:nvCxnSpPr>
        <p:spPr>
          <a:xfrm>
            <a:off x="2062163" y="3719513"/>
            <a:ext cx="1962150" cy="347662"/>
          </a:xfrm>
          <a:prstGeom prst="bentConnector3">
            <a:avLst>
              <a:gd name="adj1" fmla="val 652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62163" y="3508048"/>
            <a:ext cx="1962150" cy="4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7434" y="4842088"/>
            <a:ext cx="2276190" cy="419048"/>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831" y="5382808"/>
            <a:ext cx="2276793" cy="1257475"/>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1908" y="2067820"/>
            <a:ext cx="2685961" cy="3651047"/>
          </a:xfrm>
          <a:prstGeom prst="rect">
            <a:avLst/>
          </a:prstGeom>
        </p:spPr>
      </p:pic>
    </p:spTree>
    <p:extLst>
      <p:ext uri="{BB962C8B-B14F-4D97-AF65-F5344CB8AC3E}">
        <p14:creationId xmlns:p14="http://schemas.microsoft.com/office/powerpoint/2010/main" val="3898628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Next, let’s get rid of edi and esi and use constant addresses in memory instead</a:t>
            </a:r>
            <a:br>
              <a:rPr lang="en-US" dirty="0" smtClean="0"/>
            </a:br>
            <a:r>
              <a:rPr lang="en-US" dirty="0" smtClean="0"/>
              <a:t>These constant addresses will be used as “pseudo registers”</a:t>
            </a:r>
            <a:br>
              <a:rPr lang="en-US" dirty="0" smtClean="0"/>
            </a:br>
            <a:r>
              <a:rPr lang="en-US" dirty="0" smtClean="0"/>
              <a:t>For this example, we’ll store edi in 0x100, and esi in 0x200</a:t>
            </a:r>
          </a:p>
          <a:p>
            <a:pPr marL="0" indent="0">
              <a:buNone/>
            </a:pPr>
            <a:endParaRPr lang="en-US" dirty="0"/>
          </a:p>
          <a:p>
            <a:pPr marL="0" indent="0">
              <a:buNone/>
            </a:pPr>
            <a:r>
              <a:rPr lang="en-US" dirty="0" smtClean="0"/>
              <a:t>To </a:t>
            </a:r>
            <a:r>
              <a:rPr lang="en-US" dirty="0"/>
              <a:t>make the “read” and “write” instructions symetrical,</a:t>
            </a:r>
            <a:br>
              <a:rPr lang="en-US" dirty="0"/>
            </a:br>
            <a:r>
              <a:rPr lang="en-US" dirty="0"/>
              <a:t>we’ll add a 0 where there is no offset:</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42</a:t>
            </a:fld>
            <a:endParaRPr lang="en-US"/>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3714" y="1136101"/>
            <a:ext cx="2276793" cy="1257475"/>
          </a:xfrm>
          <a:prstGeom prst="rect">
            <a:avLst/>
          </a:prstGeom>
        </p:spPr>
      </p:pic>
      <p:sp>
        <p:nvSpPr>
          <p:cNvPr id="8" name="Down Arrow 7"/>
          <p:cNvSpPr/>
          <p:nvPr/>
        </p:nvSpPr>
        <p:spPr>
          <a:xfrm>
            <a:off x="9188083" y="2492372"/>
            <a:ext cx="502023" cy="590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9188083" y="4605500"/>
            <a:ext cx="502023" cy="590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7750" y="3229806"/>
            <a:ext cx="2962688" cy="122889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818" y="5270784"/>
            <a:ext cx="3648584" cy="1238423"/>
          </a:xfrm>
          <a:prstGeom prst="rect">
            <a:avLst/>
          </a:prstGeom>
        </p:spPr>
      </p:pic>
    </p:spTree>
    <p:extLst>
      <p:ext uri="{BB962C8B-B14F-4D97-AF65-F5344CB8AC3E}">
        <p14:creationId xmlns:p14="http://schemas.microsoft.com/office/powerpoint/2010/main" val="1358217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Now for the magic</a:t>
            </a:r>
          </a:p>
          <a:p>
            <a:pPr marL="0" indent="0">
              <a:buNone/>
            </a:pPr>
            <a:r>
              <a:rPr lang="en-US" dirty="0" smtClean="0"/>
              <a:t>All of our mov instructions (read/write) look the same now</a:t>
            </a:r>
            <a:br>
              <a:rPr lang="en-US" dirty="0" smtClean="0"/>
            </a:br>
            <a:r>
              <a:rPr lang="en-US" dirty="0" smtClean="0"/>
              <a:t>The only difference between them is those 4 constants</a:t>
            </a:r>
          </a:p>
          <a:p>
            <a:pPr marL="0" indent="0">
              <a:buNone/>
            </a:pPr>
            <a:r>
              <a:rPr lang="en-US" dirty="0" smtClean="0"/>
              <a:t>We can extract those constants into a table</a:t>
            </a:r>
            <a:br>
              <a:rPr lang="en-US" dirty="0" smtClean="0"/>
            </a:br>
            <a:r>
              <a:rPr lang="en-US" dirty="0" smtClean="0"/>
              <a:t>Each entry in the table will contain 4 constants</a:t>
            </a:r>
            <a:br>
              <a:rPr lang="en-US" dirty="0" smtClean="0"/>
            </a:br>
            <a:r>
              <a:rPr lang="en-US" dirty="0" smtClean="0"/>
              <a:t>and will represent one mov instruction</a:t>
            </a:r>
          </a:p>
          <a:p>
            <a:pPr marL="0" indent="0">
              <a:buNone/>
            </a:pPr>
            <a:r>
              <a:rPr lang="en-US" dirty="0" smtClean="0"/>
              <a:t>This means we have reduced the logic of the entire program</a:t>
            </a:r>
            <a:r>
              <a:rPr lang="en-US" dirty="0"/>
              <a:t/>
            </a:r>
            <a:br>
              <a:rPr lang="en-US" dirty="0"/>
            </a:br>
            <a:r>
              <a:rPr lang="en-US" dirty="0" smtClean="0"/>
              <a:t>into one big table of constants</a:t>
            </a:r>
          </a:p>
          <a:p>
            <a:pPr marL="0" indent="0">
              <a:buNone/>
            </a:pPr>
            <a:r>
              <a:rPr lang="en-US" dirty="0" smtClean="0"/>
              <a:t>All that’s left to do is write a code that executes those movs</a:t>
            </a:r>
            <a:r>
              <a:rPr lang="en-US" dirty="0"/>
              <a:t/>
            </a:r>
            <a:br>
              <a:rPr lang="en-US" dirty="0"/>
            </a:br>
            <a:r>
              <a:rPr lang="en-US" dirty="0" smtClean="0"/>
              <a:t>based on the constants in the table</a:t>
            </a:r>
          </a:p>
        </p:txBody>
      </p:sp>
      <p:sp>
        <p:nvSpPr>
          <p:cNvPr id="4" name="Slide Number Placeholder 3"/>
          <p:cNvSpPr>
            <a:spLocks noGrp="1"/>
          </p:cNvSpPr>
          <p:nvPr>
            <p:ph type="sldNum" sz="quarter" idx="12"/>
          </p:nvPr>
        </p:nvSpPr>
        <p:spPr/>
        <p:txBody>
          <a:bodyPr/>
          <a:lstStyle/>
          <a:p>
            <a:fld id="{48AF4A80-AB72-4512-97BC-1456B3C12179}" type="slidenum">
              <a:rPr lang="en-US" smtClean="0"/>
              <a:t>43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026" y="2065867"/>
            <a:ext cx="3289894" cy="4477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503" y="3273245"/>
            <a:ext cx="3400900" cy="466790"/>
          </a:xfrm>
          <a:prstGeom prst="rect">
            <a:avLst/>
          </a:prstGeom>
        </p:spPr>
      </p:pic>
      <p:sp>
        <p:nvSpPr>
          <p:cNvPr id="14" name="Down Arrow 13"/>
          <p:cNvSpPr/>
          <p:nvPr/>
        </p:nvSpPr>
        <p:spPr>
          <a:xfrm>
            <a:off x="9424942" y="2589804"/>
            <a:ext cx="502023" cy="590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213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Simulating a mov with our table</a:t>
            </a:r>
          </a:p>
          <a:p>
            <a:pPr marL="0" indent="0">
              <a:buNone/>
            </a:pPr>
            <a:r>
              <a:rPr lang="en-US" dirty="0" smtClean="0"/>
              <a:t>Each entry in the table looks like</a:t>
            </a:r>
            <a:br>
              <a:rPr lang="en-US" dirty="0" smtClean="0"/>
            </a:br>
            <a:r>
              <a:rPr lang="en-US" dirty="0" smtClean="0"/>
              <a:t>And represents a mov like</a:t>
            </a:r>
          </a:p>
          <a:p>
            <a:pPr marL="0" indent="0">
              <a:buNone/>
            </a:pPr>
            <a:r>
              <a:rPr lang="en-US" dirty="0" smtClean="0"/>
              <a:t>The following code goes through the table and performs all the movs</a:t>
            </a: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44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856" y="2623938"/>
            <a:ext cx="1114581" cy="2191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0856" y="2944860"/>
            <a:ext cx="1876687" cy="21550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9026" y="2064989"/>
            <a:ext cx="3289894" cy="44773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503" y="3272367"/>
            <a:ext cx="3400900" cy="466790"/>
          </a:xfrm>
          <a:prstGeom prst="rect">
            <a:avLst/>
          </a:prstGeom>
        </p:spPr>
      </p:pic>
      <p:sp>
        <p:nvSpPr>
          <p:cNvPr id="11" name="Down Arrow 10"/>
          <p:cNvSpPr/>
          <p:nvPr/>
        </p:nvSpPr>
        <p:spPr>
          <a:xfrm>
            <a:off x="9424942" y="2588926"/>
            <a:ext cx="502023" cy="590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1" y="3739157"/>
            <a:ext cx="3886742" cy="2362530"/>
          </a:xfrm>
          <a:prstGeom prst="rect">
            <a:avLst/>
          </a:prstGeom>
        </p:spPr>
      </p:pic>
    </p:spTree>
    <p:extLst>
      <p:ext uri="{BB962C8B-B14F-4D97-AF65-F5344CB8AC3E}">
        <p14:creationId xmlns:p14="http://schemas.microsoft.com/office/powerpoint/2010/main" val="2939321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Introducing:</a:t>
            </a:r>
          </a:p>
          <a:p>
            <a:pPr marL="0" indent="0" algn="ctr">
              <a:buNone/>
            </a:pPr>
            <a:r>
              <a:rPr lang="en-US" b="1" dirty="0" smtClean="0"/>
              <a:t>Reductio</a:t>
            </a:r>
            <a:br>
              <a:rPr lang="en-US" b="1" dirty="0" smtClean="0"/>
            </a:br>
            <a:r>
              <a:rPr lang="la-Latn" sz="1600" dirty="0" smtClean="0"/>
              <a:t>reductio </a:t>
            </a:r>
            <a:r>
              <a:rPr lang="la-Latn" sz="1600" dirty="0"/>
              <a:t>ad </a:t>
            </a:r>
            <a:r>
              <a:rPr lang="la-Latn" sz="1600" dirty="0" smtClean="0"/>
              <a:t>absurdum</a:t>
            </a:r>
            <a:r>
              <a:rPr lang="en-US" sz="1600" dirty="0" smtClean="0"/>
              <a:t> - </a:t>
            </a:r>
            <a:r>
              <a:rPr lang="la-Latn" sz="1600" dirty="0" smtClean="0"/>
              <a:t>Latin</a:t>
            </a:r>
            <a:r>
              <a:rPr lang="la-Latn" sz="1600" dirty="0"/>
              <a:t> for </a:t>
            </a:r>
            <a:r>
              <a:rPr lang="en-US" sz="1600" dirty="0" smtClean="0"/>
              <a:t>“</a:t>
            </a:r>
            <a:r>
              <a:rPr lang="la-Latn" sz="1600" dirty="0" smtClean="0"/>
              <a:t>reduction </a:t>
            </a:r>
            <a:r>
              <a:rPr lang="la-Latn" sz="1600" dirty="0"/>
              <a:t>to </a:t>
            </a:r>
            <a:r>
              <a:rPr lang="la-Latn" sz="1600" dirty="0" smtClean="0"/>
              <a:t>absurdity</a:t>
            </a:r>
            <a:r>
              <a:rPr lang="en-US" sz="1600" dirty="0" smtClean="0"/>
              <a:t>”</a:t>
            </a:r>
          </a:p>
          <a:p>
            <a:pPr marL="0" indent="0" algn="ctr">
              <a:buNone/>
            </a:pPr>
            <a:r>
              <a:rPr lang="en-US" sz="1600" dirty="0">
                <a:hlinkClick r:id="rId3"/>
              </a:rPr>
              <a:t>https://</a:t>
            </a:r>
            <a:r>
              <a:rPr lang="en-US" sz="1600" dirty="0" smtClean="0">
                <a:hlinkClick r:id="rId3"/>
              </a:rPr>
              <a:t>github.com/xoreaxeaxeax/reductio</a:t>
            </a:r>
            <a:endParaRPr lang="en-US" sz="1600" dirty="0" smtClean="0"/>
          </a:p>
          <a:p>
            <a:pPr marL="0" indent="0">
              <a:buNone/>
            </a:pPr>
            <a:r>
              <a:rPr lang="en-US" dirty="0" smtClean="0"/>
              <a:t>Any C program can be reduced to exactly this set of instructions</a:t>
            </a:r>
          </a:p>
          <a:p>
            <a:pPr marL="0" indent="0">
              <a:buNone/>
            </a:pPr>
            <a:endParaRPr lang="en-US" dirty="0" smtClean="0"/>
          </a:p>
          <a:p>
            <a:pPr marL="0" indent="0">
              <a:buNone/>
            </a:pPr>
            <a:endParaRPr 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45</a:t>
            </a:fld>
            <a:endParaRPr lang="en-US"/>
          </a:p>
        </p:txBody>
      </p:sp>
      <p:sp>
        <p:nvSpPr>
          <p:cNvPr id="7" name="Right Arrow 6"/>
          <p:cNvSpPr/>
          <p:nvPr/>
        </p:nvSpPr>
        <p:spPr>
          <a:xfrm>
            <a:off x="5919626" y="4705226"/>
            <a:ext cx="923925" cy="552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5801" y="5993952"/>
            <a:ext cx="9448799" cy="646331"/>
          </a:xfrm>
          <a:prstGeom prst="rect">
            <a:avLst/>
          </a:prstGeom>
          <a:noFill/>
        </p:spPr>
        <p:txBody>
          <a:bodyPr wrap="square" rtlCol="0">
            <a:spAutoFit/>
          </a:bodyPr>
          <a:lstStyle/>
          <a:p>
            <a:r>
              <a:rPr lang="en-US" dirty="0" smtClean="0"/>
              <a:t>So the next time your manager asks you if you’ve finished the feature you’re working on,</a:t>
            </a:r>
          </a:p>
          <a:p>
            <a:r>
              <a:rPr lang="en-US" dirty="0" smtClean="0"/>
              <a:t>tell them the code is all done, and you just gotta figure out this data table </a:t>
            </a:r>
            <a:r>
              <a:rPr lang="en-US" dirty="0" smtClean="0">
                <a:sym typeface="Wingdings" panose="05000000000000000000" pitchFamily="2" charset="2"/>
              </a:rPr>
              <a:t></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824" y="3981181"/>
            <a:ext cx="2476846" cy="200052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9161" y="3993423"/>
            <a:ext cx="3291192" cy="2000529"/>
          </a:xfrm>
          <a:prstGeom prst="rect">
            <a:avLst/>
          </a:prstGeom>
        </p:spPr>
      </p:pic>
    </p:spTree>
    <p:extLst>
      <p:ext uri="{BB962C8B-B14F-4D97-AF65-F5344CB8AC3E}">
        <p14:creationId xmlns:p14="http://schemas.microsoft.com/office/powerpoint/2010/main" val="1575241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a:t>
            </a:r>
            <a:endParaRPr lang="en-US" dirty="0"/>
          </a:p>
        </p:txBody>
      </p:sp>
      <p:sp>
        <p:nvSpPr>
          <p:cNvPr id="3" name="Content Placeholder 2"/>
          <p:cNvSpPr>
            <a:spLocks noGrp="1"/>
          </p:cNvSpPr>
          <p:nvPr>
            <p:ph idx="1"/>
          </p:nvPr>
        </p:nvSpPr>
        <p:spPr>
          <a:xfrm>
            <a:off x="685801" y="1856317"/>
            <a:ext cx="10131425" cy="4783966"/>
          </a:xfrm>
        </p:spPr>
        <p:txBody>
          <a:bodyPr>
            <a:normAutofit/>
          </a:bodyPr>
          <a:lstStyle/>
          <a:p>
            <a:pPr marL="0" indent="0">
              <a:buNone/>
            </a:pPr>
            <a:r>
              <a:rPr lang="en-US" dirty="0" smtClean="0"/>
              <a:t>The result:</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Programs with identical code, that perform different things</a:t>
            </a:r>
          </a:p>
        </p:txBody>
      </p:sp>
      <p:sp>
        <p:nvSpPr>
          <p:cNvPr id="4" name="Slide Number Placeholder 3"/>
          <p:cNvSpPr>
            <a:spLocks noGrp="1"/>
          </p:cNvSpPr>
          <p:nvPr>
            <p:ph type="sldNum" sz="quarter" idx="12"/>
          </p:nvPr>
        </p:nvSpPr>
        <p:spPr/>
        <p:txBody>
          <a:bodyPr/>
          <a:lstStyle/>
          <a:p>
            <a:fld id="{48AF4A80-AB72-4512-97BC-1456B3C12179}" type="slidenum">
              <a:rPr lang="en-US" smtClean="0"/>
              <a:t>46</a:t>
            </a:fld>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650" y="2275232"/>
            <a:ext cx="5009753" cy="43422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54" y="2275232"/>
            <a:ext cx="5027019" cy="3396634"/>
          </a:xfrm>
          <a:prstGeom prst="rect">
            <a:avLst/>
          </a:prstGeom>
        </p:spPr>
      </p:pic>
    </p:spTree>
    <p:extLst>
      <p:ext uri="{BB962C8B-B14F-4D97-AF65-F5344CB8AC3E}">
        <p14:creationId xmlns:p14="http://schemas.microsoft.com/office/powerpoint/2010/main" val="67873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Brainfuck</a:t>
            </a:r>
            <a:endParaRPr lang="en-US" b="1"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Another example of a turing complete machine</a:t>
            </a:r>
            <a:r>
              <a:rPr lang="en-US" dirty="0">
                <a:sym typeface="Wingdings" panose="05000000000000000000" pitchFamily="2" charset="2"/>
              </a:rPr>
              <a:t>, notable for its extreme </a:t>
            </a:r>
            <a:r>
              <a:rPr lang="en-US" dirty="0" smtClean="0">
                <a:sym typeface="Wingdings" panose="05000000000000000000" pitchFamily="2" charset="2"/>
              </a:rPr>
              <a:t>minimalism.</a:t>
            </a:r>
          </a:p>
          <a:p>
            <a:pPr marL="0" indent="0">
              <a:buNone/>
            </a:pP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Brainfuck </a:t>
            </a:r>
            <a:r>
              <a:rPr lang="en-US" dirty="0">
                <a:sym typeface="Wingdings" panose="05000000000000000000" pitchFamily="2" charset="2"/>
              </a:rPr>
              <a:t>is an esoteric </a:t>
            </a:r>
            <a:r>
              <a:rPr lang="en-US" dirty="0" smtClean="0">
                <a:sym typeface="Wingdings" panose="05000000000000000000" pitchFamily="2" charset="2"/>
              </a:rPr>
              <a:t>programming language consisted of only 8 instructions.</a:t>
            </a:r>
            <a:br>
              <a:rPr lang="en-US" dirty="0" smtClean="0">
                <a:sym typeface="Wingdings" panose="05000000000000000000" pitchFamily="2" charset="2"/>
              </a:rPr>
            </a:br>
            <a:r>
              <a:rPr lang="en-US" dirty="0" smtClean="0">
                <a:sym typeface="Wingdings" panose="05000000000000000000" pitchFamily="2" charset="2"/>
              </a:rPr>
              <a:t>It uses an instruction pointer, a one-dimensional data array,</a:t>
            </a:r>
            <a:br>
              <a:rPr lang="en-US" dirty="0" smtClean="0">
                <a:sym typeface="Wingdings" panose="05000000000000000000" pitchFamily="2" charset="2"/>
              </a:rPr>
            </a:br>
            <a:r>
              <a:rPr lang="en-US" dirty="0" smtClean="0">
                <a:sym typeface="Wingdings" panose="05000000000000000000" pitchFamily="2" charset="2"/>
              </a:rPr>
              <a:t>and a movable data pointer that points to cells the array.</a:t>
            </a:r>
            <a:endParaRPr lang="en-US" dirty="0">
              <a:sym typeface="Wingdings" panose="05000000000000000000" pitchFamily="2" charset="2"/>
            </a:endParaRPr>
          </a:p>
          <a:p>
            <a:pPr marL="0" indent="0">
              <a:buNone/>
            </a:pPr>
            <a:r>
              <a:rPr lang="en-US" dirty="0" smtClean="0">
                <a:sym typeface="Wingdings" panose="05000000000000000000" pitchFamily="2" charset="2"/>
              </a:rPr>
              <a:t>Resulting in code that is extremly difficult to understand, hence it’s name.</a:t>
            </a:r>
          </a:p>
          <a:p>
            <a:pPr marL="0" indent="0">
              <a:buNone/>
            </a:pPr>
            <a:r>
              <a:rPr lang="en-US" dirty="0" smtClean="0">
                <a:sym typeface="Wingdings" panose="05000000000000000000" pitchFamily="2" charset="2"/>
              </a:rPr>
              <a:t>For example, the following is a program that </a:t>
            </a:r>
            <a:br>
              <a:rPr lang="en-US" dirty="0" smtClean="0">
                <a:sym typeface="Wingdings" panose="05000000000000000000" pitchFamily="2" charset="2"/>
              </a:rPr>
            </a:br>
            <a:r>
              <a:rPr lang="en-US" dirty="0" smtClean="0">
                <a:sym typeface="Wingdings" panose="05000000000000000000" pitchFamily="2" charset="2"/>
              </a:rPr>
              <a:t>inputs 2 numbers, adds them, and outputs the result</a:t>
            </a:r>
          </a:p>
          <a:p>
            <a:pPr marL="0" indent="0">
              <a:buNone/>
            </a:pPr>
            <a:r>
              <a:rPr lang="en-US" dirty="0" smtClean="0">
                <a:sym typeface="Wingdings" panose="05000000000000000000" pitchFamily="2" charset="2"/>
              </a:rPr>
              <a:t>,&gt;,[&lt;+&gt;-]&lt;.</a:t>
            </a:r>
          </a:p>
          <a:p>
            <a:pPr marL="0" indent="0">
              <a:buNone/>
            </a:pPr>
            <a:r>
              <a:rPr lang="en-US" dirty="0">
                <a:sym typeface="Wingdings" panose="05000000000000000000" pitchFamily="2" charset="2"/>
              </a:rPr>
              <a:t>i</a:t>
            </a:r>
            <a:r>
              <a:rPr lang="en-US" dirty="0" smtClean="0">
                <a:sym typeface="Wingdings" panose="05000000000000000000" pitchFamily="2" charset="2"/>
              </a:rPr>
              <a:t>nput to arr[0], move to arr[1], input to arr[1],</a:t>
            </a:r>
            <a:br>
              <a:rPr lang="en-US" dirty="0" smtClean="0">
                <a:sym typeface="Wingdings" panose="05000000000000000000" pitchFamily="2" charset="2"/>
              </a:rPr>
            </a:br>
            <a:r>
              <a:rPr lang="en-US" dirty="0" smtClean="0">
                <a:sym typeface="Wingdings" panose="05000000000000000000" pitchFamily="2" charset="2"/>
              </a:rPr>
              <a:t>while (arr[1] != 0) {move to arr[0], increase, move to arr[1], decrease}</a:t>
            </a:r>
            <a:br>
              <a:rPr lang="en-US" dirty="0" smtClean="0">
                <a:sym typeface="Wingdings" panose="05000000000000000000" pitchFamily="2" charset="2"/>
              </a:rPr>
            </a:br>
            <a:r>
              <a:rPr lang="en-US" dirty="0" smtClean="0">
                <a:sym typeface="Wingdings" panose="05000000000000000000" pitchFamily="2" charset="2"/>
              </a:rPr>
              <a:t>move to arr[0], output</a:t>
            </a:r>
            <a:endParaRPr lang="en-US"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47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28245473"/>
              </p:ext>
            </p:extLst>
          </p:nvPr>
        </p:nvGraphicFramePr>
        <p:xfrm>
          <a:off x="8176449" y="2657563"/>
          <a:ext cx="3797301" cy="3337560"/>
        </p:xfrm>
        <a:graphic>
          <a:graphicData uri="http://schemas.openxmlformats.org/drawingml/2006/table">
            <a:tbl>
              <a:tblPr firstRow="1" bandRow="1">
                <a:tableStyleId>{5C22544A-7EE6-4342-B048-85BDC9FD1C3A}</a:tableStyleId>
              </a:tblPr>
              <a:tblGrid>
                <a:gridCol w="802426"/>
                <a:gridCol w="2994875"/>
              </a:tblGrid>
              <a:tr h="370840">
                <a:tc>
                  <a:txBody>
                    <a:bodyPr/>
                    <a:lstStyle/>
                    <a:p>
                      <a:r>
                        <a:rPr lang="en-US" sz="1700" b="1" dirty="0" smtClean="0"/>
                        <a:t>Inst</a:t>
                      </a:r>
                      <a:endParaRPr lang="en-US" sz="1700" b="1" dirty="0"/>
                    </a:p>
                  </a:txBody>
                  <a:tcPr/>
                </a:tc>
                <a:tc>
                  <a:txBody>
                    <a:bodyPr/>
                    <a:lstStyle/>
                    <a:p>
                      <a:r>
                        <a:rPr lang="en-US" sz="1700" b="1" dirty="0" smtClean="0"/>
                        <a:t>Meaning</a:t>
                      </a:r>
                      <a:endParaRPr lang="en-US" sz="1700" b="1" dirty="0"/>
                    </a:p>
                  </a:txBody>
                  <a:tcPr/>
                </a:tc>
              </a:tr>
              <a:tr h="370840">
                <a:tc>
                  <a:txBody>
                    <a:bodyPr/>
                    <a:lstStyle/>
                    <a:p>
                      <a:r>
                        <a:rPr lang="en-US" sz="1700" b="1" dirty="0" smtClean="0"/>
                        <a:t>&gt;</a:t>
                      </a:r>
                      <a:endParaRPr lang="en-US" sz="1700" b="1" dirty="0"/>
                    </a:p>
                  </a:txBody>
                  <a:tcPr/>
                </a:tc>
                <a:tc>
                  <a:txBody>
                    <a:bodyPr/>
                    <a:lstStyle/>
                    <a:p>
                      <a:r>
                        <a:rPr lang="en-US" sz="1700" dirty="0" smtClean="0"/>
                        <a:t>data_pointer++</a:t>
                      </a:r>
                      <a:endParaRPr lang="en-US" sz="1700" dirty="0"/>
                    </a:p>
                  </a:txBody>
                  <a:tcPr/>
                </a:tc>
              </a:tr>
              <a:tr h="370840">
                <a:tc>
                  <a:txBody>
                    <a:bodyPr/>
                    <a:lstStyle/>
                    <a:p>
                      <a:r>
                        <a:rPr lang="en-US" sz="1700" b="1" dirty="0" smtClean="0"/>
                        <a:t>&lt;</a:t>
                      </a:r>
                      <a:endParaRPr lang="en-US" sz="1700" b="1" dirty="0"/>
                    </a:p>
                  </a:txBody>
                  <a:tcPr/>
                </a:tc>
                <a:tc>
                  <a:txBody>
                    <a:bodyPr/>
                    <a:lstStyle/>
                    <a:p>
                      <a:r>
                        <a:rPr lang="en-US" sz="1700" dirty="0" smtClean="0"/>
                        <a:t>data_pointer--</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t>(*data_pointer)++</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t>(*data_pointer)--</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t>if</a:t>
                      </a:r>
                      <a:r>
                        <a:rPr lang="en-US" sz="1700" baseline="0" dirty="0" smtClean="0"/>
                        <a:t> (*data_pointer == 0) goto ]</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t>If (*data_pointer != 0) goto [</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t>output</a:t>
                      </a:r>
                      <a:r>
                        <a:rPr lang="en-US" sz="1700" baseline="0" dirty="0" smtClean="0"/>
                        <a:t> *data_pointer</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Input into *data_pointer</a:t>
                      </a:r>
                    </a:p>
                  </a:txBody>
                  <a:tcPr/>
                </a:tc>
              </a:tr>
            </a:tbl>
          </a:graphicData>
        </a:graphic>
      </p:graphicFrame>
    </p:spTree>
    <p:extLst>
      <p:ext uri="{BB962C8B-B14F-4D97-AF65-F5344CB8AC3E}">
        <p14:creationId xmlns:p14="http://schemas.microsoft.com/office/powerpoint/2010/main" val="1457741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Brainfuck</a:t>
            </a:r>
            <a:endParaRPr lang="en-US" b="1"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A simple “Hello World</a:t>
            </a:r>
            <a:r>
              <a:rPr lang="en-US" dirty="0">
                <a:sym typeface="Wingdings" panose="05000000000000000000" pitchFamily="2" charset="2"/>
              </a:rPr>
              <a:t>” program</a:t>
            </a:r>
            <a:r>
              <a:rPr lang="en-US" dirty="0" smtClean="0">
                <a:sym typeface="Wingdings" panose="05000000000000000000" pitchFamily="2" charset="2"/>
              </a:rPr>
              <a:t>:</a:t>
            </a:r>
            <a:r>
              <a:rPr lang="en-US" dirty="0">
                <a:sym typeface="Wingdings" panose="05000000000000000000" pitchFamily="2" charset="2"/>
              </a:rPr>
              <a:t/>
            </a:r>
            <a:br>
              <a:rPr lang="en-US" dirty="0">
                <a:sym typeface="Wingdings" panose="05000000000000000000" pitchFamily="2" charset="2"/>
              </a:rPr>
            </a:br>
            <a:r>
              <a:rPr lang="en-US" sz="1200" dirty="0" smtClean="0">
                <a:sym typeface="Wingdings" panose="05000000000000000000" pitchFamily="2" charset="2"/>
              </a:rPr>
              <a:t>++++++++++[&gt;+++++++&gt;++++++++++&gt;+++&gt;+&lt;&lt;&lt;&lt;-]&gt;++.&gt;+.+++++++..+++.&gt;++.&lt;&lt;+++++++++++++++.&gt;.+++.------.--------.&gt;+.&gt;.</a:t>
            </a:r>
          </a:p>
          <a:p>
            <a:pPr marL="0" indent="0">
              <a:buNone/>
            </a:pPr>
            <a:r>
              <a:rPr lang="en-US" dirty="0" smtClean="0">
                <a:sym typeface="Wingdings" panose="05000000000000000000" pitchFamily="2" charset="2"/>
              </a:rPr>
              <a:t>And more “interesting” simple programs might result in thousands of lines!</a:t>
            </a:r>
          </a:p>
          <a:p>
            <a:pPr marL="0" indent="0">
              <a:buNone/>
            </a:pPr>
            <a:r>
              <a:rPr lang="en-US" dirty="0" smtClean="0">
                <a:sym typeface="Wingdings" panose="05000000000000000000" pitchFamily="2" charset="2"/>
              </a:rPr>
              <a:t>There are “compilers” from C to Brainfuck code: </a:t>
            </a:r>
            <a:r>
              <a:rPr lang="en-US" dirty="0" smtClean="0">
                <a:sym typeface="Wingdings" panose="05000000000000000000" pitchFamily="2" charset="2"/>
                <a:hlinkClick r:id="rId3"/>
              </a:rPr>
              <a:t>https</a:t>
            </a:r>
            <a:r>
              <a:rPr lang="en-US" dirty="0">
                <a:sym typeface="Wingdings" panose="05000000000000000000" pitchFamily="2" charset="2"/>
                <a:hlinkClick r:id="rId3"/>
              </a:rPr>
              <a:t>://</a:t>
            </a:r>
            <a:r>
              <a:rPr lang="en-US" dirty="0" smtClean="0">
                <a:sym typeface="Wingdings" panose="05000000000000000000" pitchFamily="2" charset="2"/>
                <a:hlinkClick r:id="rId3"/>
              </a:rPr>
              <a:t>github.com/elikaski/BF-it</a:t>
            </a:r>
            <a:endParaRPr lang="en-US" dirty="0" smtClean="0">
              <a:sym typeface="Wingdings" panose="05000000000000000000" pitchFamily="2" charset="2"/>
            </a:endParaRPr>
          </a:p>
          <a:p>
            <a:pPr marL="0" indent="0">
              <a:buNone/>
            </a:pPr>
            <a:r>
              <a:rPr lang="en-US" dirty="0" smtClean="0">
                <a:sym typeface="Wingdings" panose="05000000000000000000" pitchFamily="2" charset="2"/>
              </a:rPr>
              <a:t>With such compilers it is easy to create more interesting programs in Brainfuck</a:t>
            </a:r>
          </a:p>
          <a:p>
            <a:pPr marL="0" indent="0">
              <a:buNone/>
            </a:pPr>
            <a:r>
              <a:rPr lang="en-US" dirty="0" smtClean="0">
                <a:sym typeface="Wingdings" panose="05000000000000000000" pitchFamily="2" charset="2"/>
              </a:rPr>
              <a:t>For example, games such as Tic-Tac-Toe, Tetris, Snake...</a:t>
            </a: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This is a 17.8KB Brainfuck code for Tic-Tac-Toe:</a:t>
            </a:r>
          </a:p>
          <a:p>
            <a:pPr marL="0" indent="0">
              <a:buNone/>
            </a:pPr>
            <a:endParaRPr lang="en-US" dirty="0" smtClean="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48</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735" y="3912496"/>
            <a:ext cx="4747491" cy="280398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6790" y="959869"/>
            <a:ext cx="3470780" cy="2041949"/>
          </a:xfrm>
          <a:prstGeom prst="rect">
            <a:avLst/>
          </a:prstGeom>
        </p:spPr>
      </p:pic>
    </p:spTree>
    <p:extLst>
      <p:ext uri="{BB962C8B-B14F-4D97-AF65-F5344CB8AC3E}">
        <p14:creationId xmlns:p14="http://schemas.microsoft.com/office/powerpoint/2010/main" val="4188221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JSFuck</a:t>
            </a:r>
            <a:endParaRPr lang="en-US" b="1"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JSFuck </a:t>
            </a:r>
            <a:r>
              <a:rPr lang="en-US" dirty="0">
                <a:sym typeface="Wingdings" panose="05000000000000000000" pitchFamily="2" charset="2"/>
              </a:rPr>
              <a:t>is an esoteric subset of JavaScript, where code is written using only six </a:t>
            </a:r>
            <a:r>
              <a:rPr lang="en-US" dirty="0" smtClean="0">
                <a:sym typeface="Wingdings" panose="05000000000000000000" pitchFamily="2" charset="2"/>
              </a:rPr>
              <a:t>characters</a:t>
            </a:r>
            <a:r>
              <a:rPr lang="en-US" dirty="0">
                <a:sym typeface="Wingdings" panose="05000000000000000000" pitchFamily="2" charset="2"/>
              </a:rPr>
              <a:t>: [, ], (, ), !, and +.</a:t>
            </a:r>
            <a:br>
              <a:rPr lang="en-US" dirty="0">
                <a:sym typeface="Wingdings" panose="05000000000000000000" pitchFamily="2" charset="2"/>
              </a:rPr>
            </a:br>
            <a:r>
              <a:rPr lang="en-US" dirty="0">
                <a:sym typeface="Wingdings" panose="05000000000000000000" pitchFamily="2" charset="2"/>
              </a:rPr>
              <a:t>JSFuck is valid JavaScript code, meaning that JSFuck programs can be run in any </a:t>
            </a:r>
            <a:r>
              <a:rPr lang="en-US" dirty="0" smtClean="0">
                <a:sym typeface="Wingdings" panose="05000000000000000000" pitchFamily="2" charset="2"/>
              </a:rPr>
              <a:t>JavaScript interpreter.</a:t>
            </a:r>
          </a:p>
          <a:p>
            <a:pPr marL="0" indent="0">
              <a:buNone/>
            </a:pPr>
            <a:r>
              <a:rPr lang="en-US" dirty="0" smtClean="0">
                <a:sym typeface="Wingdings" panose="05000000000000000000" pitchFamily="2" charset="2"/>
              </a:rPr>
              <a:t>For example, the </a:t>
            </a:r>
            <a:r>
              <a:rPr lang="en-US" dirty="0">
                <a:sym typeface="Wingdings" panose="05000000000000000000" pitchFamily="2" charset="2"/>
              </a:rPr>
              <a:t>number 0 is created by +[], where [] is the empty array and + is the unary plus, used to convert the right side to a numeric value (zero here</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The number 1 can be created by </a:t>
            </a:r>
            <a:r>
              <a:rPr lang="en-US" dirty="0" smtClean="0"/>
              <a:t>+!+[], that is the same as +!0, which is +true, which evaluates to 1</a:t>
            </a:r>
            <a:r>
              <a:rPr lang="en-US" dirty="0" smtClean="0">
                <a:sym typeface="Wingdings" panose="05000000000000000000" pitchFamily="2" charset="2"/>
              </a:rPr>
              <a:t>.</a:t>
            </a:r>
          </a:p>
          <a:p>
            <a:pPr marL="0" indent="0">
              <a:buNone/>
            </a:pPr>
            <a:r>
              <a:rPr lang="en-US" dirty="0" smtClean="0">
                <a:sym typeface="Wingdings" panose="05000000000000000000" pitchFamily="2" charset="2"/>
              </a:rPr>
              <a:t>The letter “a” can be taken from the string “false” like: “false”[1]</a:t>
            </a:r>
            <a:br>
              <a:rPr lang="en-US" dirty="0" smtClean="0">
                <a:sym typeface="Wingdings" panose="05000000000000000000" pitchFamily="2" charset="2"/>
              </a:rPr>
            </a:br>
            <a:r>
              <a:rPr lang="en-US" dirty="0" smtClean="0">
                <a:sym typeface="Wingdings" panose="05000000000000000000" pitchFamily="2" charset="2"/>
              </a:rPr>
              <a:t>1 can be created like we just saw: </a:t>
            </a:r>
            <a:r>
              <a:rPr lang="en-US" dirty="0" smtClean="0"/>
              <a:t>+!+[]</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And “false” can be created with (false+[]) which can be formatted like (![]+[]) – negation of an empty array.</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The result is (![]+[])[+!+[]] which is evaluated to “a”.</a:t>
            </a:r>
          </a:p>
          <a:p>
            <a:pPr marL="0" indent="0">
              <a:buNone/>
            </a:pPr>
            <a:r>
              <a:rPr lang="en-US" dirty="0" smtClean="0">
                <a:sym typeface="Wingdings" panose="05000000000000000000" pitchFamily="2" charset="2"/>
              </a:rPr>
              <a:t>With these format tricks, one can create an entire JavaScript program using just these six characters.</a:t>
            </a:r>
          </a:p>
          <a:p>
            <a:pPr marL="0" indent="0">
              <a:buNone/>
            </a:pPr>
            <a:endParaRPr lang="en-US" dirty="0">
              <a:sym typeface="Wingdings" panose="05000000000000000000" pitchFamily="2" charset="2"/>
            </a:endParaRPr>
          </a:p>
          <a:p>
            <a:pPr marL="0" indent="0">
              <a:buNone/>
            </a:pPr>
            <a:r>
              <a:rPr lang="en-US" dirty="0" smtClean="0">
                <a:sym typeface="Wingdings" panose="05000000000000000000" pitchFamily="2" charset="2"/>
              </a:rPr>
              <a:t>There are even websites </a:t>
            </a:r>
            <a:r>
              <a:rPr lang="en-US" dirty="0">
                <a:sym typeface="Wingdings" panose="05000000000000000000" pitchFamily="2" charset="2"/>
              </a:rPr>
              <a:t>that do it for you: </a:t>
            </a:r>
            <a:r>
              <a:rPr lang="en-US" dirty="0">
                <a:sym typeface="Wingdings" panose="05000000000000000000" pitchFamily="2" charset="2"/>
                <a:hlinkClick r:id="rId3"/>
              </a:rPr>
              <a:t>https://jscrew.it</a:t>
            </a:r>
            <a:r>
              <a:rPr lang="en-US" dirty="0" smtClean="0">
                <a:sym typeface="Wingdings" panose="05000000000000000000" pitchFamily="2" charset="2"/>
                <a:hlinkClick r:id="rId3"/>
              </a:rPr>
              <a:t>/</a:t>
            </a:r>
            <a:r>
              <a:rPr lang="en-US" dirty="0" smtClean="0">
                <a:sym typeface="Wingdings" panose="05000000000000000000" pitchFamily="2" charset="2"/>
              </a:rPr>
              <a:t>, </a:t>
            </a:r>
            <a:r>
              <a:rPr lang="en-US" dirty="0">
                <a:sym typeface="Wingdings" panose="05000000000000000000" pitchFamily="2" charset="2"/>
                <a:hlinkClick r:id="rId4"/>
              </a:rPr>
              <a:t>http://www.jsfuck.com</a:t>
            </a:r>
            <a:r>
              <a:rPr lang="en-US" dirty="0" smtClean="0">
                <a:sym typeface="Wingdings" panose="05000000000000000000" pitchFamily="2" charset="2"/>
                <a:hlinkClick r:id="rId4"/>
              </a:rPr>
              <a:t>/</a:t>
            </a: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49</a:t>
            </a:fld>
            <a:endParaRPr lang="en-US"/>
          </a:p>
        </p:txBody>
      </p:sp>
    </p:spTree>
    <p:extLst>
      <p:ext uri="{BB962C8B-B14F-4D97-AF65-F5344CB8AC3E}">
        <p14:creationId xmlns:p14="http://schemas.microsoft.com/office/powerpoint/2010/main" val="697751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pPr marL="0" indent="0">
              <a:buNone/>
            </a:pPr>
            <a:r>
              <a:rPr lang="en-US" dirty="0" smtClean="0"/>
              <a:t>Basically, people want to hide their code. Some of the use cases I can think of:</a:t>
            </a:r>
          </a:p>
          <a:p>
            <a:r>
              <a:rPr lang="en-US" dirty="0" smtClean="0"/>
              <a:t>Companies want to hide their proprietary stuff from competitors</a:t>
            </a:r>
          </a:p>
          <a:p>
            <a:r>
              <a:rPr lang="en-US" dirty="0" smtClean="0"/>
              <a:t>Protect your code from hackers – if they can’t see it, it will be harder for them to attack it</a:t>
            </a:r>
          </a:p>
          <a:p>
            <a:r>
              <a:rPr lang="en-US" dirty="0" smtClean="0"/>
              <a:t>Hackers don’t want to reveal </a:t>
            </a:r>
            <a:r>
              <a:rPr lang="en-US" dirty="0"/>
              <a:t>their </a:t>
            </a:r>
            <a:r>
              <a:rPr lang="en-US" dirty="0" smtClean="0"/>
              <a:t>techniques to security researchers</a:t>
            </a:r>
            <a:endParaRPr lang="en-US" dirty="0"/>
          </a:p>
          <a:p>
            <a:r>
              <a:rPr lang="en-US" dirty="0" smtClean="0"/>
              <a:t>“Job Security</a:t>
            </a:r>
            <a:r>
              <a:rPr lang="en-US" dirty="0"/>
              <a:t>” – if </a:t>
            </a:r>
            <a:r>
              <a:rPr lang="en-US" dirty="0" smtClean="0"/>
              <a:t>I’m </a:t>
            </a:r>
            <a:r>
              <a:rPr lang="en-US" dirty="0"/>
              <a:t>the only one who understands the code, they can’t fire me (yes, this is real</a:t>
            </a:r>
            <a:r>
              <a:rPr lang="en-US" dirty="0" smtClean="0"/>
              <a:t>)</a:t>
            </a:r>
          </a:p>
          <a:p>
            <a:r>
              <a:rPr lang="en-US" dirty="0" smtClean="0"/>
              <a:t>IOCCC, </a:t>
            </a:r>
            <a:r>
              <a:rPr lang="en-US" dirty="0"/>
              <a:t>The International Obfuscated C Code Contest - contest for the most </a:t>
            </a:r>
            <a:r>
              <a:rPr lang="en-US" dirty="0" smtClean="0"/>
              <a:t>creatively</a:t>
            </a:r>
            <a:r>
              <a:rPr lang="en-US" dirty="0"/>
              <a:t> obfuscated C </a:t>
            </a:r>
            <a:r>
              <a:rPr lang="en-US" dirty="0" smtClean="0"/>
              <a:t>code</a:t>
            </a:r>
          </a:p>
          <a:p>
            <a:r>
              <a:rPr lang="en-US" dirty="0"/>
              <a:t>For fun, messing around with your </a:t>
            </a:r>
            <a:r>
              <a:rPr lang="en-US" dirty="0" smtClean="0"/>
              <a:t>friends</a:t>
            </a:r>
            <a:endParaRPr lang="en-US" dirty="0"/>
          </a:p>
          <a:p>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5</a:t>
            </a:fld>
            <a:endParaRPr lang="en-US"/>
          </a:p>
        </p:txBody>
      </p:sp>
    </p:spTree>
    <p:extLst>
      <p:ext uri="{BB962C8B-B14F-4D97-AF65-F5344CB8AC3E}">
        <p14:creationId xmlns:p14="http://schemas.microsoft.com/office/powerpoint/2010/main" val="3853439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JSFuck</a:t>
            </a:r>
            <a:endParaRPr lang="en-US" b="1"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For example, </a:t>
            </a:r>
            <a:r>
              <a:rPr lang="en-US" dirty="0">
                <a:sym typeface="Wingdings" panose="05000000000000000000" pitchFamily="2" charset="2"/>
              </a:rPr>
              <a:t>a </a:t>
            </a:r>
            <a:r>
              <a:rPr lang="en-US" dirty="0" smtClean="0">
                <a:sym typeface="Wingdings" panose="05000000000000000000" pitchFamily="2" charset="2"/>
              </a:rPr>
              <a:t>simple</a:t>
            </a:r>
          </a:p>
          <a:p>
            <a:pPr marL="0" indent="0">
              <a:buNone/>
            </a:pPr>
            <a:r>
              <a:rPr lang="en-US" dirty="0">
                <a:sym typeface="Wingdings" panose="05000000000000000000" pitchFamily="2" charset="2"/>
              </a:rPr>
              <a:t>	</a:t>
            </a:r>
            <a:r>
              <a:rPr lang="en-US" dirty="0" smtClean="0">
                <a:sym typeface="Wingdings" panose="05000000000000000000" pitchFamily="2" charset="2"/>
              </a:rPr>
              <a:t>alert</a:t>
            </a:r>
            <a:r>
              <a:rPr lang="en-US" dirty="0">
                <a:sym typeface="Wingdings" panose="05000000000000000000" pitchFamily="2" charset="2"/>
              </a:rPr>
              <a:t>("Hello World</a:t>
            </a:r>
            <a:r>
              <a:rPr lang="en-US" dirty="0" smtClean="0">
                <a:sym typeface="Wingdings" panose="05000000000000000000" pitchFamily="2" charset="2"/>
              </a:rPr>
              <a:t>!")</a:t>
            </a:r>
          </a:p>
          <a:p>
            <a:pPr marL="0" indent="0">
              <a:buNone/>
            </a:pPr>
            <a:r>
              <a:rPr lang="en-US" dirty="0">
                <a:sym typeface="Wingdings" panose="05000000000000000000" pitchFamily="2" charset="2"/>
              </a:rPr>
              <a:t>Is converted </a:t>
            </a:r>
            <a:r>
              <a:rPr lang="en-US" dirty="0" smtClean="0">
                <a:sym typeface="Wingdings" panose="05000000000000000000" pitchFamily="2" charset="2"/>
              </a:rPr>
              <a:t>to 4325 characters:</a:t>
            </a:r>
          </a:p>
          <a:p>
            <a:pPr marL="0" indent="0">
              <a:buNone/>
            </a:pPr>
            <a:endParaRPr lang="en-US" dirty="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And the result:</a:t>
            </a:r>
          </a:p>
        </p:txBody>
      </p:sp>
      <p:sp>
        <p:nvSpPr>
          <p:cNvPr id="4" name="Slide Number Placeholder 3"/>
          <p:cNvSpPr>
            <a:spLocks noGrp="1"/>
          </p:cNvSpPr>
          <p:nvPr>
            <p:ph type="sldNum" sz="quarter" idx="12"/>
          </p:nvPr>
        </p:nvSpPr>
        <p:spPr/>
        <p:txBody>
          <a:bodyPr/>
          <a:lstStyle/>
          <a:p>
            <a:fld id="{48AF4A80-AB72-4512-97BC-1456B3C12179}" type="slidenum">
              <a:rPr lang="en-US" smtClean="0"/>
              <a:t>50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4957351"/>
            <a:ext cx="4372585" cy="13051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653" y="183926"/>
            <a:ext cx="6471801" cy="56580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0397" y="1455095"/>
            <a:ext cx="4154311" cy="3115733"/>
          </a:xfrm>
          <a:prstGeom prst="rect">
            <a:avLst/>
          </a:prstGeom>
        </p:spPr>
      </p:pic>
    </p:spTree>
    <p:extLst>
      <p:ext uri="{BB962C8B-B14F-4D97-AF65-F5344CB8AC3E}">
        <p14:creationId xmlns:p14="http://schemas.microsoft.com/office/powerpoint/2010/main" val="3024983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Irregular Expression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sym typeface="Wingdings" panose="05000000000000000000" pitchFamily="2" charset="2"/>
              </a:rPr>
              <a:t>In this example, we will talk about Regular Expressions</a:t>
            </a:r>
            <a:endParaRPr lang="en-US" dirty="0">
              <a:sym typeface="Wingdings" panose="05000000000000000000" pitchFamily="2" charset="2"/>
            </a:endParaRPr>
          </a:p>
          <a:p>
            <a:pPr marL="0" indent="0" algn="ctr">
              <a:buNone/>
            </a:pPr>
            <a:r>
              <a:rPr lang="en-US" dirty="0"/>
              <a:t>“A regular expression is a sequence of characters that define a search pattern.</a:t>
            </a:r>
            <a:br>
              <a:rPr lang="en-US" dirty="0"/>
            </a:br>
            <a:r>
              <a:rPr lang="en-US" dirty="0"/>
              <a:t>Usually such patterns are used by string-searching algorithms for </a:t>
            </a:r>
            <a:r>
              <a:rPr lang="en-US" dirty="0" smtClean="0"/>
              <a:t>‘find’ operation.”</a:t>
            </a:r>
            <a:endParaRPr lang="en-US" dirty="0">
              <a:sym typeface="Wingdings" panose="05000000000000000000" pitchFamily="2" charset="2"/>
            </a:endParaRPr>
          </a:p>
          <a:p>
            <a:pPr marL="0" indent="0" algn="ctr">
              <a:buNone/>
            </a:pPr>
            <a:r>
              <a:rPr lang="en-US" dirty="0" smtClean="0"/>
              <a:t>- Wikipedia</a:t>
            </a:r>
          </a:p>
          <a:p>
            <a:pPr marL="0" indent="0">
              <a:buNone/>
            </a:pPr>
            <a:r>
              <a:rPr lang="en-US" dirty="0" smtClean="0"/>
              <a:t>Basically we define a search pattern, and find a substring that matches this pattern in our text string.</a:t>
            </a:r>
          </a:p>
          <a:p>
            <a:pPr marL="0" indent="0">
              <a:buNone/>
            </a:pPr>
            <a:r>
              <a:rPr lang="en-US" dirty="0" smtClean="0"/>
              <a:t>For example, the pattern “</a:t>
            </a:r>
            <a:r>
              <a:rPr lang="en-US" u="sng" dirty="0" smtClean="0"/>
              <a:t>only digits</a:t>
            </a:r>
            <a:r>
              <a:rPr lang="en-US" dirty="0" smtClean="0"/>
              <a:t>” will find a match in the </a:t>
            </a:r>
            <a:r>
              <a:rPr lang="en-US" dirty="0"/>
              <a:t>string “hello world 123</a:t>
            </a:r>
            <a:r>
              <a:rPr lang="en-US" dirty="0" smtClean="0"/>
              <a:t>”</a:t>
            </a:r>
            <a:br>
              <a:rPr lang="en-US" dirty="0" smtClean="0"/>
            </a:br>
            <a:r>
              <a:rPr lang="en-US" dirty="0" smtClean="0"/>
              <a:t>That’s because it contains the substrings “123” which is only digits.</a:t>
            </a:r>
            <a:br>
              <a:rPr lang="en-US" dirty="0" smtClean="0"/>
            </a:br>
            <a:r>
              <a:rPr lang="en-US" dirty="0" smtClean="0"/>
              <a:t>However, the </a:t>
            </a:r>
            <a:r>
              <a:rPr lang="en-US" dirty="0"/>
              <a:t>pattern </a:t>
            </a:r>
            <a:r>
              <a:rPr lang="en-US" dirty="0" smtClean="0"/>
              <a:t>“</a:t>
            </a:r>
            <a:r>
              <a:rPr lang="en-US" u="sng" dirty="0" smtClean="0"/>
              <a:t>start of line</a:t>
            </a:r>
            <a:r>
              <a:rPr lang="en-US" dirty="0" smtClean="0"/>
              <a:t>, </a:t>
            </a:r>
            <a:r>
              <a:rPr lang="en-US" u="sng" dirty="0" smtClean="0"/>
              <a:t>only digits</a:t>
            </a:r>
            <a:r>
              <a:rPr lang="en-US" dirty="0" smtClean="0"/>
              <a:t>, </a:t>
            </a:r>
            <a:r>
              <a:rPr lang="en-US" u="sng" dirty="0" smtClean="0"/>
              <a:t>end of line</a:t>
            </a:r>
            <a:r>
              <a:rPr lang="en-US" dirty="0" smtClean="0"/>
              <a:t>” does not match this string.</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51</a:t>
            </a:fld>
            <a:endParaRPr lang="en-US"/>
          </a:p>
        </p:txBody>
      </p:sp>
    </p:spTree>
    <p:extLst>
      <p:ext uri="{BB962C8B-B14F-4D97-AF65-F5344CB8AC3E}">
        <p14:creationId xmlns:p14="http://schemas.microsoft.com/office/powerpoint/2010/main" val="26097414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Irregular Expression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sym typeface="Wingdings" panose="05000000000000000000" pitchFamily="2" charset="2"/>
              </a:rPr>
              <a:t>Take a look at the following Python function</a:t>
            </a:r>
          </a:p>
          <a:p>
            <a:pPr marL="0" indent="0">
              <a:buNone/>
            </a:pPr>
            <a:r>
              <a:rPr lang="en-US" dirty="0" smtClean="0">
                <a:sym typeface="Wingdings" panose="05000000000000000000" pitchFamily="2" charset="2"/>
              </a:rPr>
              <a:t>It receives an integer, and using this strange regular expression,</a:t>
            </a:r>
            <a:br>
              <a:rPr lang="en-US" dirty="0" smtClean="0">
                <a:sym typeface="Wingdings" panose="05000000000000000000" pitchFamily="2" charset="2"/>
              </a:rPr>
            </a:br>
            <a:r>
              <a:rPr lang="en-US" dirty="0" smtClean="0">
                <a:sym typeface="Wingdings" panose="05000000000000000000" pitchFamily="2" charset="2"/>
              </a:rPr>
              <a:t>somehow determines if that integer is a prime</a:t>
            </a:r>
          </a:p>
          <a:p>
            <a:pPr marL="0" indent="0">
              <a:buNone/>
            </a:pPr>
            <a:r>
              <a:rPr lang="en-US" dirty="0" smtClean="0">
                <a:sym typeface="Wingdings" panose="05000000000000000000" pitchFamily="2" charset="2"/>
              </a:rPr>
              <a:t>So how does it work?</a:t>
            </a:r>
          </a:p>
          <a:p>
            <a:pPr marL="0" indent="0">
              <a:buNone/>
            </a:pPr>
            <a:r>
              <a:rPr lang="en-US" dirty="0" smtClean="0">
                <a:sym typeface="Wingdings" panose="05000000000000000000" pitchFamily="2" charset="2"/>
              </a:rPr>
              <a:t>First, lets explain what each sign means:</a:t>
            </a:r>
          </a:p>
          <a:p>
            <a:pPr marL="0" indent="0">
              <a:buNone/>
            </a:pPr>
            <a:r>
              <a:rPr lang="en-US" dirty="0" smtClean="0">
                <a:sym typeface="Wingdings" panose="05000000000000000000" pitchFamily="2" charset="2"/>
              </a:rPr>
              <a:t>Before we try to understand the pattern, let’s understand which</a:t>
            </a:r>
            <a:br>
              <a:rPr lang="en-US" dirty="0" smtClean="0">
                <a:sym typeface="Wingdings" panose="05000000000000000000" pitchFamily="2" charset="2"/>
              </a:rPr>
            </a:br>
            <a:r>
              <a:rPr lang="en-US" dirty="0" smtClean="0">
                <a:sym typeface="Wingdings" panose="05000000000000000000" pitchFamily="2" charset="2"/>
              </a:rPr>
              <a:t>string we are trying to match</a:t>
            </a:r>
            <a:endParaRPr lang="he-IL" dirty="0" smtClean="0">
              <a:sym typeface="Wingdings" panose="05000000000000000000" pitchFamily="2" charset="2"/>
            </a:endParaRPr>
          </a:p>
          <a:p>
            <a:pPr marL="0" indent="0">
              <a:buNone/>
            </a:pPr>
            <a:r>
              <a:rPr lang="en-US" dirty="0" smtClean="0">
                <a:sym typeface="Wingdings" panose="05000000000000000000" pitchFamily="2" charset="2"/>
              </a:rPr>
              <a:t>Given a number n, we construct a string that is ‘1’*n</a:t>
            </a:r>
            <a:br>
              <a:rPr lang="en-US" dirty="0" smtClean="0">
                <a:sym typeface="Wingdings" panose="05000000000000000000" pitchFamily="2" charset="2"/>
              </a:rPr>
            </a:br>
            <a:r>
              <a:rPr lang="en-US" dirty="0" smtClean="0">
                <a:sym typeface="Wingdings" panose="05000000000000000000" pitchFamily="2" charset="2"/>
              </a:rPr>
              <a:t>E.g. if n=3, then the string is “111”</a:t>
            </a:r>
            <a:br>
              <a:rPr lang="en-US" dirty="0" smtClean="0">
                <a:sym typeface="Wingdings" panose="05000000000000000000" pitchFamily="2" charset="2"/>
              </a:rPr>
            </a:br>
            <a:r>
              <a:rPr lang="en-US" dirty="0" smtClean="0">
                <a:sym typeface="Wingdings" panose="05000000000000000000" pitchFamily="2" charset="2"/>
              </a:rPr>
              <a:t>and if n=10, then the string is “1111111111”</a:t>
            </a:r>
            <a:br>
              <a:rPr lang="en-US" dirty="0" smtClean="0">
                <a:sym typeface="Wingdings" panose="05000000000000000000" pitchFamily="2" charset="2"/>
              </a:rPr>
            </a:br>
            <a:r>
              <a:rPr lang="en-US" dirty="0" smtClean="0">
                <a:sym typeface="Wingdings" panose="05000000000000000000" pitchFamily="2" charset="2"/>
              </a:rPr>
              <a:t>and so on...</a:t>
            </a:r>
          </a:p>
          <a:p>
            <a:pPr marL="0" indent="0">
              <a:buNone/>
            </a:pP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52</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55" t="22415" r="1464" b="47589"/>
          <a:stretch/>
        </p:blipFill>
        <p:spPr>
          <a:xfrm>
            <a:off x="6737728" y="2142067"/>
            <a:ext cx="4638675" cy="485775"/>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843694997"/>
              </p:ext>
            </p:extLst>
          </p:nvPr>
        </p:nvGraphicFramePr>
        <p:xfrm>
          <a:off x="7497760" y="3063963"/>
          <a:ext cx="3797301" cy="3576320"/>
        </p:xfrm>
        <a:graphic>
          <a:graphicData uri="http://schemas.openxmlformats.org/drawingml/2006/table">
            <a:tbl>
              <a:tblPr firstRow="1" bandRow="1">
                <a:tableStyleId>{5C22544A-7EE6-4342-B048-85BDC9FD1C3A}</a:tableStyleId>
              </a:tblPr>
              <a:tblGrid>
                <a:gridCol w="802426"/>
                <a:gridCol w="2994875"/>
              </a:tblGrid>
              <a:tr h="370840">
                <a:tc>
                  <a:txBody>
                    <a:bodyPr/>
                    <a:lstStyle/>
                    <a:p>
                      <a:r>
                        <a:rPr lang="en-US" sz="1700" b="1" dirty="0" smtClean="0"/>
                        <a:t>Sign</a:t>
                      </a:r>
                      <a:endParaRPr lang="en-US" sz="1700" b="1" dirty="0"/>
                    </a:p>
                  </a:txBody>
                  <a:tcPr/>
                </a:tc>
                <a:tc>
                  <a:txBody>
                    <a:bodyPr/>
                    <a:lstStyle/>
                    <a:p>
                      <a:r>
                        <a:rPr lang="en-US" sz="1700" b="1" dirty="0" smtClean="0"/>
                        <a:t>Meaning</a:t>
                      </a:r>
                      <a:endParaRPr lang="en-US" sz="1700" b="1" dirty="0"/>
                    </a:p>
                  </a:txBody>
                  <a:tcPr/>
                </a:tc>
              </a:tr>
              <a:tr h="370840">
                <a:tc>
                  <a:txBody>
                    <a:bodyPr/>
                    <a:lstStyle/>
                    <a:p>
                      <a:r>
                        <a:rPr lang="en-US" sz="1700" b="1" dirty="0" smtClean="0"/>
                        <a:t>.</a:t>
                      </a:r>
                      <a:endParaRPr lang="en-US" sz="1700" b="1" dirty="0"/>
                    </a:p>
                  </a:txBody>
                  <a:tcPr/>
                </a:tc>
                <a:tc>
                  <a:txBody>
                    <a:bodyPr/>
                    <a:lstStyle/>
                    <a:p>
                      <a:r>
                        <a:rPr lang="en-US" sz="1700" dirty="0" smtClean="0"/>
                        <a:t>Any character</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Zero or one occurence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One or more occurences</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The beginning of the line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t>T</a:t>
                      </a:r>
                      <a:r>
                        <a:rPr lang="en-US" sz="1700" dirty="0" smtClean="0">
                          <a:sym typeface="Wingdings" panose="05000000000000000000" pitchFamily="2" charset="2"/>
                        </a:rPr>
                        <a:t>he end of the line</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t>Or.</a:t>
                      </a:r>
                      <a:r>
                        <a:rPr lang="en-US" sz="1700" baseline="0" dirty="0" smtClean="0"/>
                        <a:t> Match whatever’s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700" baseline="0" dirty="0" smtClean="0"/>
                        <a:t>The left side or the right side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capture a group</a:t>
                      </a:r>
                      <a:endParaRPr lang="en-US" sz="1700" dirty="0"/>
                    </a:p>
                  </a:txBody>
                  <a:tcPr/>
                </a:tc>
              </a:tr>
              <a:tr h="370840">
                <a:tc>
                  <a:txBody>
                    <a:bodyPr/>
                    <a:lstStyle/>
                    <a:p>
                      <a:r>
                        <a:rPr lang="en-US" sz="1700" b="1" dirty="0" smtClean="0"/>
                        <a:t>\num</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reference to a captured group</a:t>
                      </a:r>
                    </a:p>
                  </a:txBody>
                  <a:tcPr/>
                </a:tc>
              </a:tr>
            </a:tbl>
          </a:graphicData>
        </a:graphic>
      </p:graphicFrame>
    </p:spTree>
    <p:extLst>
      <p:ext uri="{BB962C8B-B14F-4D97-AF65-F5344CB8AC3E}">
        <p14:creationId xmlns:p14="http://schemas.microsoft.com/office/powerpoint/2010/main" val="1205956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Irregular Expression</a:t>
            </a:r>
            <a:endParaRPr lang="en-US" dirty="0"/>
          </a:p>
        </p:txBody>
      </p:sp>
      <p:sp>
        <p:nvSpPr>
          <p:cNvPr id="3" name="Content Placeholder 2"/>
          <p:cNvSpPr>
            <a:spLocks noGrp="1"/>
          </p:cNvSpPr>
          <p:nvPr>
            <p:ph idx="1"/>
          </p:nvPr>
        </p:nvSpPr>
        <p:spPr>
          <a:xfrm>
            <a:off x="685801" y="2142067"/>
            <a:ext cx="10131425" cy="4296833"/>
          </a:xfrm>
        </p:spPr>
        <p:txBody>
          <a:bodyPr>
            <a:normAutofit/>
          </a:bodyPr>
          <a:lstStyle/>
          <a:p>
            <a:pPr marL="0" indent="0">
              <a:buNone/>
            </a:pPr>
            <a:r>
              <a:rPr lang="en-US" dirty="0" smtClean="0">
                <a:sym typeface="Wingdings" panose="05000000000000000000" pitchFamily="2" charset="2"/>
              </a:rPr>
              <a:t>We’ll start with the right side of the expression</a:t>
            </a:r>
          </a:p>
          <a:p>
            <a:pPr marL="0" indent="0">
              <a:buNone/>
            </a:pPr>
            <a:r>
              <a:rPr lang="en-US" dirty="0" smtClean="0">
                <a:sym typeface="Wingdings" panose="05000000000000000000" pitchFamily="2" charset="2"/>
              </a:rPr>
              <a:t>The (..+?) means that we try to match 2 or more characters,</a:t>
            </a:r>
            <a:br>
              <a:rPr lang="en-US" dirty="0" smtClean="0">
                <a:sym typeface="Wingdings" panose="05000000000000000000" pitchFamily="2" charset="2"/>
              </a:rPr>
            </a:br>
            <a:r>
              <a:rPr lang="en-US" dirty="0" smtClean="0">
                <a:sym typeface="Wingdings" panose="05000000000000000000" pitchFamily="2" charset="2"/>
              </a:rPr>
              <a:t>and we refer to them as a group</a:t>
            </a:r>
          </a:p>
          <a:p>
            <a:pPr marL="0" indent="0">
              <a:buNone/>
            </a:pPr>
            <a:r>
              <a:rPr lang="en-US" dirty="0">
                <a:sym typeface="Wingdings" panose="05000000000000000000" pitchFamily="2" charset="2"/>
              </a:rPr>
              <a:t>Then, the \1+ means that we try to match </a:t>
            </a:r>
            <a:r>
              <a:rPr lang="en-US" dirty="0" smtClean="0">
                <a:sym typeface="Wingdings" panose="05000000000000000000" pitchFamily="2" charset="2"/>
              </a:rPr>
              <a:t>this group</a:t>
            </a:r>
            <a:br>
              <a:rPr lang="en-US" dirty="0" smtClean="0">
                <a:sym typeface="Wingdings" panose="05000000000000000000" pitchFamily="2" charset="2"/>
              </a:rPr>
            </a:br>
            <a:r>
              <a:rPr lang="en-US" dirty="0" smtClean="0">
                <a:sym typeface="Wingdings" panose="05000000000000000000" pitchFamily="2" charset="2"/>
              </a:rPr>
              <a:t>at least one more time</a:t>
            </a:r>
          </a:p>
          <a:p>
            <a:pPr marL="0" indent="0">
              <a:buNone/>
            </a:pPr>
            <a:r>
              <a:rPr lang="en-US" dirty="0">
                <a:sym typeface="Wingdings" panose="05000000000000000000" pitchFamily="2" charset="2"/>
              </a:rPr>
              <a:t>The ^ at the </a:t>
            </a:r>
            <a:r>
              <a:rPr lang="en-US" dirty="0" smtClean="0">
                <a:sym typeface="Wingdings" panose="05000000000000000000" pitchFamily="2" charset="2"/>
              </a:rPr>
              <a:t>beginning</a:t>
            </a:r>
            <a:r>
              <a:rPr lang="en-US" dirty="0">
                <a:sym typeface="Wingdings" panose="05000000000000000000" pitchFamily="2" charset="2"/>
              </a:rPr>
              <a:t>, and $ at the end make sure </a:t>
            </a:r>
            <a:r>
              <a:rPr lang="en-US" dirty="0" smtClean="0">
                <a:sym typeface="Wingdings" panose="05000000000000000000" pitchFamily="2" charset="2"/>
              </a:rPr>
              <a:t>that</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we will try to match the whole string, and not just a substring of it</a:t>
            </a:r>
          </a:p>
          <a:p>
            <a:pPr marL="0" indent="0">
              <a:buNone/>
            </a:pP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53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381970791"/>
              </p:ext>
            </p:extLst>
          </p:nvPr>
        </p:nvGraphicFramePr>
        <p:xfrm>
          <a:off x="7497760" y="3063963"/>
          <a:ext cx="3797301" cy="3576320"/>
        </p:xfrm>
        <a:graphic>
          <a:graphicData uri="http://schemas.openxmlformats.org/drawingml/2006/table">
            <a:tbl>
              <a:tblPr firstRow="1" bandRow="1">
                <a:tableStyleId>{5C22544A-7EE6-4342-B048-85BDC9FD1C3A}</a:tableStyleId>
              </a:tblPr>
              <a:tblGrid>
                <a:gridCol w="802426"/>
                <a:gridCol w="2994875"/>
              </a:tblGrid>
              <a:tr h="370840">
                <a:tc>
                  <a:txBody>
                    <a:bodyPr/>
                    <a:lstStyle/>
                    <a:p>
                      <a:r>
                        <a:rPr lang="en-US" sz="1700" b="1" dirty="0" smtClean="0"/>
                        <a:t>Sign</a:t>
                      </a:r>
                      <a:endParaRPr lang="en-US" sz="1700" b="1" dirty="0"/>
                    </a:p>
                  </a:txBody>
                  <a:tcPr/>
                </a:tc>
                <a:tc>
                  <a:txBody>
                    <a:bodyPr/>
                    <a:lstStyle/>
                    <a:p>
                      <a:r>
                        <a:rPr lang="en-US" sz="1700" b="1" dirty="0" smtClean="0"/>
                        <a:t>Meaning</a:t>
                      </a:r>
                      <a:endParaRPr lang="en-US" sz="1700" b="1" dirty="0"/>
                    </a:p>
                  </a:txBody>
                  <a:tcPr/>
                </a:tc>
              </a:tr>
              <a:tr h="370840">
                <a:tc>
                  <a:txBody>
                    <a:bodyPr/>
                    <a:lstStyle/>
                    <a:p>
                      <a:r>
                        <a:rPr lang="en-US" sz="1700" b="1" dirty="0" smtClean="0"/>
                        <a:t>.</a:t>
                      </a:r>
                      <a:endParaRPr lang="en-US" sz="1700" b="1" dirty="0"/>
                    </a:p>
                  </a:txBody>
                  <a:tcPr/>
                </a:tc>
                <a:tc>
                  <a:txBody>
                    <a:bodyPr/>
                    <a:lstStyle/>
                    <a:p>
                      <a:r>
                        <a:rPr lang="en-US" sz="1700" dirty="0" smtClean="0"/>
                        <a:t>Any character</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Zero or one occurence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One or more occurences</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The beginning of the line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t>T</a:t>
                      </a:r>
                      <a:r>
                        <a:rPr lang="en-US" sz="1700" dirty="0" smtClean="0">
                          <a:sym typeface="Wingdings" panose="05000000000000000000" pitchFamily="2" charset="2"/>
                        </a:rPr>
                        <a:t>he end of the line</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t>Or.</a:t>
                      </a:r>
                      <a:r>
                        <a:rPr lang="en-US" sz="1700" baseline="0" dirty="0" smtClean="0"/>
                        <a:t> Match whatever’s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700" baseline="0" dirty="0" smtClean="0"/>
                        <a:t>The left side or the right side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capture a group</a:t>
                      </a:r>
                      <a:endParaRPr lang="en-US" sz="1700" dirty="0"/>
                    </a:p>
                  </a:txBody>
                  <a:tcPr/>
                </a:tc>
              </a:tr>
              <a:tr h="370840">
                <a:tc>
                  <a:txBody>
                    <a:bodyPr/>
                    <a:lstStyle/>
                    <a:p>
                      <a:r>
                        <a:rPr lang="en-US" sz="1700" b="1" dirty="0" smtClean="0"/>
                        <a:t>\num</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reference to a captured group</a:t>
                      </a:r>
                    </a:p>
                  </a:txBody>
                  <a:tcPr/>
                </a:tc>
              </a:tr>
            </a:tbl>
          </a:graphicData>
        </a:graphic>
      </p:graphicFrame>
      <p:grpSp>
        <p:nvGrpSpPr>
          <p:cNvPr id="8" name="Group 7"/>
          <p:cNvGrpSpPr/>
          <p:nvPr/>
        </p:nvGrpSpPr>
        <p:grpSpPr>
          <a:xfrm>
            <a:off x="6737728" y="2142067"/>
            <a:ext cx="4638675" cy="485775"/>
            <a:chOff x="6737728" y="2142067"/>
            <a:chExt cx="4638675" cy="485775"/>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55" t="22415" r="1464" b="47589"/>
            <a:stretch/>
          </p:blipFill>
          <p:spPr>
            <a:xfrm>
              <a:off x="6737728" y="2142067"/>
              <a:ext cx="4638675" cy="485775"/>
            </a:xfrm>
            <a:prstGeom prst="rect">
              <a:avLst/>
            </a:prstGeom>
          </p:spPr>
        </p:pic>
        <p:sp>
          <p:nvSpPr>
            <p:cNvPr id="5" name="Rectangle 4"/>
            <p:cNvSpPr/>
            <p:nvPr/>
          </p:nvSpPr>
          <p:spPr>
            <a:xfrm>
              <a:off x="9532936" y="2308225"/>
              <a:ext cx="1005840" cy="27516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35214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Irregular Expression</a:t>
            </a:r>
            <a:endParaRPr lang="en-US"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Let’s simulate a run on n=9</a:t>
            </a:r>
          </a:p>
          <a:p>
            <a:pPr marL="0" indent="0">
              <a:buNone/>
            </a:pPr>
            <a:r>
              <a:rPr lang="en-US" dirty="0" smtClean="0">
                <a:sym typeface="Wingdings" panose="05000000000000000000" pitchFamily="2" charset="2"/>
              </a:rPr>
              <a:t>Our string will become “111111111”</a:t>
            </a:r>
          </a:p>
          <a:p>
            <a:r>
              <a:rPr lang="en-US" dirty="0" smtClean="0">
                <a:sym typeface="Wingdings" panose="05000000000000000000" pitchFamily="2" charset="2"/>
              </a:rPr>
              <a:t>First iteration:</a:t>
            </a:r>
            <a:br>
              <a:rPr lang="en-US" dirty="0" smtClean="0">
                <a:sym typeface="Wingdings" panose="05000000000000000000" pitchFamily="2" charset="2"/>
              </a:rPr>
            </a:br>
            <a:r>
              <a:rPr lang="en-US" dirty="0" smtClean="0">
                <a:sym typeface="Wingdings" panose="05000000000000000000" pitchFamily="2" charset="2"/>
              </a:rPr>
              <a:t>The (..+?) will try to match “11”</a:t>
            </a:r>
            <a:br>
              <a:rPr lang="en-US" dirty="0" smtClean="0">
                <a:sym typeface="Wingdings" panose="05000000000000000000" pitchFamily="2" charset="2"/>
              </a:rPr>
            </a:br>
            <a:r>
              <a:rPr lang="en-US" dirty="0" smtClean="0">
                <a:sym typeface="Wingdings" panose="05000000000000000000" pitchFamily="2" charset="2"/>
              </a:rPr>
              <a:t>and then </a:t>
            </a:r>
            <a:r>
              <a:rPr lang="en-US" dirty="0">
                <a:sym typeface="Wingdings" panose="05000000000000000000" pitchFamily="2" charset="2"/>
              </a:rPr>
              <a:t>the \1+ </a:t>
            </a:r>
            <a:r>
              <a:rPr lang="en-US" dirty="0" smtClean="0">
                <a:sym typeface="Wingdings" panose="05000000000000000000" pitchFamily="2" charset="2"/>
              </a:rPr>
              <a:t>will try to match “11” repeatedly</a:t>
            </a:r>
            <a:br>
              <a:rPr lang="en-US" dirty="0" smtClean="0">
                <a:sym typeface="Wingdings" panose="05000000000000000000" pitchFamily="2" charset="2"/>
              </a:rPr>
            </a:br>
            <a:r>
              <a:rPr lang="en-US" dirty="0" smtClean="0">
                <a:sym typeface="Wingdings" panose="05000000000000000000" pitchFamily="2" charset="2"/>
              </a:rPr>
              <a:t>until the end of our string: 111111111</a:t>
            </a:r>
          </a:p>
          <a:p>
            <a:r>
              <a:rPr lang="en-US" dirty="0" smtClean="0">
                <a:sym typeface="Wingdings" panose="05000000000000000000" pitchFamily="2" charset="2"/>
              </a:rPr>
              <a:t>Second iteration:</a:t>
            </a:r>
            <a:br>
              <a:rPr lang="en-US" dirty="0" smtClean="0">
                <a:sym typeface="Wingdings" panose="05000000000000000000" pitchFamily="2" charset="2"/>
              </a:rPr>
            </a:br>
            <a:r>
              <a:rPr lang="en-US" dirty="0" smtClean="0">
                <a:sym typeface="Wingdings" panose="05000000000000000000" pitchFamily="2" charset="2"/>
              </a:rPr>
              <a:t>The (..+?) will then try to match “111”</a:t>
            </a:r>
            <a:br>
              <a:rPr lang="en-US" dirty="0" smtClean="0">
                <a:sym typeface="Wingdings" panose="05000000000000000000" pitchFamily="2" charset="2"/>
              </a:rPr>
            </a:br>
            <a:r>
              <a:rPr lang="en-US" dirty="0">
                <a:sym typeface="Wingdings" panose="05000000000000000000" pitchFamily="2" charset="2"/>
              </a:rPr>
              <a:t>and </a:t>
            </a:r>
            <a:r>
              <a:rPr lang="en-US" dirty="0" smtClean="0">
                <a:sym typeface="Wingdings" panose="05000000000000000000" pitchFamily="2" charset="2"/>
              </a:rPr>
              <a:t>then </a:t>
            </a:r>
            <a:r>
              <a:rPr lang="en-US" dirty="0">
                <a:sym typeface="Wingdings" panose="05000000000000000000" pitchFamily="2" charset="2"/>
              </a:rPr>
              <a:t>the \1+ will try to match “</a:t>
            </a:r>
            <a:r>
              <a:rPr lang="en-US" dirty="0" smtClean="0">
                <a:sym typeface="Wingdings" panose="05000000000000000000" pitchFamily="2" charset="2"/>
              </a:rPr>
              <a:t>111</a:t>
            </a:r>
            <a:r>
              <a:rPr lang="en-US" dirty="0">
                <a:sym typeface="Wingdings" panose="05000000000000000000" pitchFamily="2" charset="2"/>
              </a:rPr>
              <a:t>” repeatedly</a:t>
            </a:r>
            <a:br>
              <a:rPr lang="en-US" dirty="0">
                <a:sym typeface="Wingdings" panose="05000000000000000000" pitchFamily="2" charset="2"/>
              </a:rPr>
            </a:br>
            <a:r>
              <a:rPr lang="en-US" dirty="0">
                <a:sym typeface="Wingdings" panose="05000000000000000000" pitchFamily="2" charset="2"/>
              </a:rPr>
              <a:t>until the end of our string: </a:t>
            </a:r>
            <a:r>
              <a:rPr lang="en-US" dirty="0" smtClean="0">
                <a:sym typeface="Wingdings" panose="05000000000000000000" pitchFamily="2" charset="2"/>
              </a:rPr>
              <a:t>111111111</a:t>
            </a:r>
          </a:p>
          <a:p>
            <a:pPr marL="0" indent="0">
              <a:buNone/>
            </a:pPr>
            <a:r>
              <a:rPr lang="en-US" dirty="0" smtClean="0">
                <a:sym typeface="Wingdings" panose="05000000000000000000" pitchFamily="2" charset="2"/>
              </a:rPr>
              <a:t>The string does match our pattern</a:t>
            </a:r>
            <a:br>
              <a:rPr lang="en-US" dirty="0" smtClean="0">
                <a:sym typeface="Wingdings" panose="05000000000000000000" pitchFamily="2" charset="2"/>
              </a:rPr>
            </a:br>
            <a:r>
              <a:rPr lang="en-US" dirty="0" smtClean="0">
                <a:sym typeface="Wingdings" panose="05000000000000000000" pitchFamily="2" charset="2"/>
              </a:rPr>
              <a:t>So the function will return False</a:t>
            </a:r>
            <a:br>
              <a:rPr lang="en-US" dirty="0" smtClean="0">
                <a:sym typeface="Wingdings" panose="05000000000000000000" pitchFamily="2" charset="2"/>
              </a:rPr>
            </a:br>
            <a:r>
              <a:rPr lang="en-US" dirty="0" smtClean="0">
                <a:sym typeface="Wingdings" panose="05000000000000000000" pitchFamily="2" charset="2"/>
              </a:rPr>
              <a:t>Indicating n is not prime</a:t>
            </a:r>
          </a:p>
          <a:p>
            <a:pPr marL="0" indent="0">
              <a:buNone/>
            </a:pP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54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724404428"/>
              </p:ext>
            </p:extLst>
          </p:nvPr>
        </p:nvGraphicFramePr>
        <p:xfrm>
          <a:off x="7497760" y="3063963"/>
          <a:ext cx="3797301" cy="3576320"/>
        </p:xfrm>
        <a:graphic>
          <a:graphicData uri="http://schemas.openxmlformats.org/drawingml/2006/table">
            <a:tbl>
              <a:tblPr firstRow="1" bandRow="1">
                <a:tableStyleId>{5C22544A-7EE6-4342-B048-85BDC9FD1C3A}</a:tableStyleId>
              </a:tblPr>
              <a:tblGrid>
                <a:gridCol w="802426"/>
                <a:gridCol w="2994875"/>
              </a:tblGrid>
              <a:tr h="370840">
                <a:tc>
                  <a:txBody>
                    <a:bodyPr/>
                    <a:lstStyle/>
                    <a:p>
                      <a:r>
                        <a:rPr lang="en-US" sz="1700" b="1" dirty="0" smtClean="0"/>
                        <a:t>Sign</a:t>
                      </a:r>
                      <a:endParaRPr lang="en-US" sz="1700" b="1" dirty="0"/>
                    </a:p>
                  </a:txBody>
                  <a:tcPr/>
                </a:tc>
                <a:tc>
                  <a:txBody>
                    <a:bodyPr/>
                    <a:lstStyle/>
                    <a:p>
                      <a:r>
                        <a:rPr lang="en-US" sz="1700" b="1" dirty="0" smtClean="0"/>
                        <a:t>Meaning</a:t>
                      </a:r>
                      <a:endParaRPr lang="en-US" sz="1700" b="1" dirty="0"/>
                    </a:p>
                  </a:txBody>
                  <a:tcPr/>
                </a:tc>
              </a:tr>
              <a:tr h="370840">
                <a:tc>
                  <a:txBody>
                    <a:bodyPr/>
                    <a:lstStyle/>
                    <a:p>
                      <a:r>
                        <a:rPr lang="en-US" sz="1700" b="1" dirty="0" smtClean="0"/>
                        <a:t>.</a:t>
                      </a:r>
                      <a:endParaRPr lang="en-US" sz="1700" b="1" dirty="0"/>
                    </a:p>
                  </a:txBody>
                  <a:tcPr/>
                </a:tc>
                <a:tc>
                  <a:txBody>
                    <a:bodyPr/>
                    <a:lstStyle/>
                    <a:p>
                      <a:r>
                        <a:rPr lang="en-US" sz="1700" dirty="0" smtClean="0"/>
                        <a:t>Any character</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Zero or one occurence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One or more occurences</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The beginning of the line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t>T</a:t>
                      </a:r>
                      <a:r>
                        <a:rPr lang="en-US" sz="1700" dirty="0" smtClean="0">
                          <a:sym typeface="Wingdings" panose="05000000000000000000" pitchFamily="2" charset="2"/>
                        </a:rPr>
                        <a:t>he end of the line</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t>Or.</a:t>
                      </a:r>
                      <a:r>
                        <a:rPr lang="en-US" sz="1700" baseline="0" dirty="0" smtClean="0"/>
                        <a:t> Match whatever’s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700" baseline="0" dirty="0" smtClean="0"/>
                        <a:t>The left side or the right side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capture a group</a:t>
                      </a:r>
                      <a:endParaRPr lang="en-US" sz="1700" dirty="0"/>
                    </a:p>
                  </a:txBody>
                  <a:tcPr/>
                </a:tc>
              </a:tr>
              <a:tr h="370840">
                <a:tc>
                  <a:txBody>
                    <a:bodyPr/>
                    <a:lstStyle/>
                    <a:p>
                      <a:r>
                        <a:rPr lang="en-US" sz="1700" b="1" dirty="0" smtClean="0"/>
                        <a:t>\num</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reference to a captured group</a:t>
                      </a:r>
                    </a:p>
                  </a:txBody>
                  <a:tcPr/>
                </a:tc>
              </a:tr>
            </a:tbl>
          </a:graphicData>
        </a:graphic>
      </p:graphicFrame>
      <p:grpSp>
        <p:nvGrpSpPr>
          <p:cNvPr id="17" name="Group 16"/>
          <p:cNvGrpSpPr/>
          <p:nvPr/>
        </p:nvGrpSpPr>
        <p:grpSpPr>
          <a:xfrm>
            <a:off x="3565921" y="5087540"/>
            <a:ext cx="1035843" cy="178594"/>
            <a:chOff x="3274218" y="4414837"/>
            <a:chExt cx="1035843" cy="178594"/>
          </a:xfrm>
        </p:grpSpPr>
        <p:sp>
          <p:nvSpPr>
            <p:cNvPr id="12" name="Rectangle 11"/>
            <p:cNvSpPr/>
            <p:nvPr/>
          </p:nvSpPr>
          <p:spPr>
            <a:xfrm>
              <a:off x="3274218" y="4414837"/>
              <a:ext cx="345281"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p:cNvSpPr/>
            <p:nvPr/>
          </p:nvSpPr>
          <p:spPr>
            <a:xfrm>
              <a:off x="3619499" y="4414837"/>
              <a:ext cx="345281"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 name="Rectangle 13"/>
            <p:cNvSpPr/>
            <p:nvPr/>
          </p:nvSpPr>
          <p:spPr>
            <a:xfrm>
              <a:off x="3964780" y="4414837"/>
              <a:ext cx="345281"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16" name="Rectangle 15"/>
          <p:cNvSpPr/>
          <p:nvPr/>
        </p:nvSpPr>
        <p:spPr>
          <a:xfrm>
            <a:off x="3649661" y="3314437"/>
            <a:ext cx="235744"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8" name="Rectangle 17"/>
          <p:cNvSpPr/>
          <p:nvPr/>
        </p:nvSpPr>
        <p:spPr>
          <a:xfrm>
            <a:off x="4137421" y="4538003"/>
            <a:ext cx="345281"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9" name="Rectangle 18"/>
          <p:cNvSpPr/>
          <p:nvPr/>
        </p:nvSpPr>
        <p:spPr>
          <a:xfrm>
            <a:off x="4350655" y="3589270"/>
            <a:ext cx="235744"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0" name="Rectangle 19"/>
          <p:cNvSpPr/>
          <p:nvPr/>
        </p:nvSpPr>
        <p:spPr>
          <a:xfrm>
            <a:off x="4348275" y="4809200"/>
            <a:ext cx="345281"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TextBox 20"/>
          <p:cNvSpPr txBox="1"/>
          <p:nvPr/>
        </p:nvSpPr>
        <p:spPr>
          <a:xfrm>
            <a:off x="4704159" y="3767679"/>
            <a:ext cx="1303736" cy="369332"/>
          </a:xfrm>
          <a:prstGeom prst="rect">
            <a:avLst/>
          </a:prstGeom>
          <a:noFill/>
        </p:spPr>
        <p:txBody>
          <a:bodyPr wrap="square" rtlCol="0">
            <a:spAutoFit/>
          </a:bodyPr>
          <a:lstStyle/>
          <a:p>
            <a:r>
              <a:rPr lang="en-US" dirty="0">
                <a:sym typeface="Wingdings" panose="05000000000000000000" pitchFamily="2" charset="2"/>
              </a:rPr>
              <a:t>–</a:t>
            </a:r>
            <a:r>
              <a:rPr lang="en-US" dirty="0" smtClean="0"/>
              <a:t> no match</a:t>
            </a:r>
            <a:endParaRPr lang="en-US" dirty="0"/>
          </a:p>
        </p:txBody>
      </p:sp>
      <p:sp>
        <p:nvSpPr>
          <p:cNvPr id="22" name="TextBox 21"/>
          <p:cNvSpPr txBox="1"/>
          <p:nvPr/>
        </p:nvSpPr>
        <p:spPr>
          <a:xfrm>
            <a:off x="4726781" y="4992171"/>
            <a:ext cx="1303736" cy="369332"/>
          </a:xfrm>
          <a:prstGeom prst="rect">
            <a:avLst/>
          </a:prstGeom>
          <a:noFill/>
        </p:spPr>
        <p:txBody>
          <a:bodyPr wrap="square" rtlCol="0">
            <a:spAutoFit/>
          </a:bodyPr>
          <a:lstStyle/>
          <a:p>
            <a:r>
              <a:rPr lang="en-US" dirty="0">
                <a:sym typeface="Wingdings" panose="05000000000000000000" pitchFamily="2" charset="2"/>
              </a:rPr>
              <a:t>–</a:t>
            </a:r>
            <a:r>
              <a:rPr lang="en-US" dirty="0" smtClean="0"/>
              <a:t> match</a:t>
            </a:r>
            <a:endParaRPr lang="en-US" dirty="0"/>
          </a:p>
        </p:txBody>
      </p:sp>
      <p:grpSp>
        <p:nvGrpSpPr>
          <p:cNvPr id="24" name="Group 23"/>
          <p:cNvGrpSpPr/>
          <p:nvPr/>
        </p:nvGrpSpPr>
        <p:grpSpPr>
          <a:xfrm>
            <a:off x="3548061" y="3863048"/>
            <a:ext cx="1178720" cy="178594"/>
            <a:chOff x="3548061" y="3863048"/>
            <a:chExt cx="1178720" cy="178594"/>
          </a:xfrm>
        </p:grpSpPr>
        <p:sp>
          <p:nvSpPr>
            <p:cNvPr id="8" name="Rectangle 7"/>
            <p:cNvSpPr/>
            <p:nvPr/>
          </p:nvSpPr>
          <p:spPr>
            <a:xfrm>
              <a:off x="3548061" y="3863048"/>
              <a:ext cx="235744"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Rectangle 8"/>
            <p:cNvSpPr/>
            <p:nvPr/>
          </p:nvSpPr>
          <p:spPr>
            <a:xfrm>
              <a:off x="3783805" y="3863048"/>
              <a:ext cx="235744"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Rectangle 9"/>
            <p:cNvSpPr/>
            <p:nvPr/>
          </p:nvSpPr>
          <p:spPr>
            <a:xfrm>
              <a:off x="4019549" y="3863048"/>
              <a:ext cx="235744"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Rectangle 10"/>
            <p:cNvSpPr/>
            <p:nvPr/>
          </p:nvSpPr>
          <p:spPr>
            <a:xfrm>
              <a:off x="4255293" y="3863048"/>
              <a:ext cx="235744"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3" name="Rectangle 22"/>
            <p:cNvSpPr/>
            <p:nvPr/>
          </p:nvSpPr>
          <p:spPr>
            <a:xfrm>
              <a:off x="4491037" y="3863048"/>
              <a:ext cx="235744"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25" name="Group 24"/>
          <p:cNvGrpSpPr/>
          <p:nvPr/>
        </p:nvGrpSpPr>
        <p:grpSpPr>
          <a:xfrm>
            <a:off x="6737728" y="2142067"/>
            <a:ext cx="4638675" cy="485775"/>
            <a:chOff x="6737728" y="2142067"/>
            <a:chExt cx="4638675" cy="485775"/>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955" t="22415" r="1464" b="47589"/>
            <a:stretch/>
          </p:blipFill>
          <p:spPr>
            <a:xfrm>
              <a:off x="6737728" y="2142067"/>
              <a:ext cx="4638675" cy="485775"/>
            </a:xfrm>
            <a:prstGeom prst="rect">
              <a:avLst/>
            </a:prstGeom>
          </p:spPr>
        </p:pic>
        <p:sp>
          <p:nvSpPr>
            <p:cNvPr id="27" name="Rectangle 26"/>
            <p:cNvSpPr/>
            <p:nvPr/>
          </p:nvSpPr>
          <p:spPr>
            <a:xfrm>
              <a:off x="9532936" y="2308225"/>
              <a:ext cx="1005840" cy="27516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3324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Irregular Expression</a:t>
            </a:r>
            <a:endParaRPr lang="en-US" dirty="0"/>
          </a:p>
        </p:txBody>
      </p:sp>
      <p:sp>
        <p:nvSpPr>
          <p:cNvPr id="3" name="Content Placeholder 2"/>
          <p:cNvSpPr>
            <a:spLocks noGrp="1"/>
          </p:cNvSpPr>
          <p:nvPr>
            <p:ph idx="1"/>
          </p:nvPr>
        </p:nvSpPr>
        <p:spPr>
          <a:xfrm>
            <a:off x="685801" y="1799166"/>
            <a:ext cx="10131425" cy="4982633"/>
          </a:xfrm>
        </p:spPr>
        <p:txBody>
          <a:bodyPr>
            <a:normAutofit/>
          </a:bodyPr>
          <a:lstStyle/>
          <a:p>
            <a:pPr marL="0" indent="0">
              <a:buNone/>
            </a:pPr>
            <a:r>
              <a:rPr lang="en-US" dirty="0" smtClean="0">
                <a:sym typeface="Wingdings" panose="05000000000000000000" pitchFamily="2" charset="2"/>
              </a:rPr>
              <a:t>Now let’s simulate a run on n=7</a:t>
            </a:r>
          </a:p>
          <a:p>
            <a:pPr marL="0" indent="0">
              <a:buNone/>
            </a:pPr>
            <a:r>
              <a:rPr lang="en-US" dirty="0" smtClean="0">
                <a:sym typeface="Wingdings" panose="05000000000000000000" pitchFamily="2" charset="2"/>
              </a:rPr>
              <a:t>Our string will become “1111111”</a:t>
            </a:r>
          </a:p>
          <a:p>
            <a:r>
              <a:rPr lang="en-US" dirty="0" smtClean="0">
                <a:sym typeface="Wingdings" panose="05000000000000000000" pitchFamily="2" charset="2"/>
              </a:rPr>
              <a:t>First iteration:</a:t>
            </a:r>
            <a:br>
              <a:rPr lang="en-US" dirty="0" smtClean="0">
                <a:sym typeface="Wingdings" panose="05000000000000000000" pitchFamily="2" charset="2"/>
              </a:rPr>
            </a:br>
            <a:r>
              <a:rPr lang="en-US" dirty="0" smtClean="0">
                <a:sym typeface="Wingdings" panose="05000000000000000000" pitchFamily="2" charset="2"/>
              </a:rPr>
              <a:t>The (..+?) will try to match “11”</a:t>
            </a:r>
            <a:br>
              <a:rPr lang="en-US" dirty="0" smtClean="0">
                <a:sym typeface="Wingdings" panose="05000000000000000000" pitchFamily="2" charset="2"/>
              </a:rPr>
            </a:br>
            <a:r>
              <a:rPr lang="en-US" dirty="0" smtClean="0">
                <a:sym typeface="Wingdings" panose="05000000000000000000" pitchFamily="2" charset="2"/>
              </a:rPr>
              <a:t>and then the \1+ will try to match “11” repeatedly</a:t>
            </a:r>
            <a:br>
              <a:rPr lang="en-US" dirty="0" smtClean="0">
                <a:sym typeface="Wingdings" panose="05000000000000000000" pitchFamily="2" charset="2"/>
              </a:rPr>
            </a:br>
            <a:r>
              <a:rPr lang="en-US" dirty="0" smtClean="0">
                <a:sym typeface="Wingdings" panose="05000000000000000000" pitchFamily="2" charset="2"/>
              </a:rPr>
              <a:t>until the end of our string: 1111111</a:t>
            </a:r>
          </a:p>
          <a:p>
            <a:r>
              <a:rPr lang="en-US" dirty="0" smtClean="0">
                <a:sym typeface="Wingdings" panose="05000000000000000000" pitchFamily="2" charset="2"/>
              </a:rPr>
              <a:t>Second iteration:</a:t>
            </a:r>
            <a:br>
              <a:rPr lang="en-US" dirty="0" smtClean="0">
                <a:sym typeface="Wingdings" panose="05000000000000000000" pitchFamily="2" charset="2"/>
              </a:rPr>
            </a:br>
            <a:r>
              <a:rPr lang="en-US" dirty="0" smtClean="0">
                <a:sym typeface="Wingdings" panose="05000000000000000000" pitchFamily="2" charset="2"/>
              </a:rPr>
              <a:t>The (..+?) will then try to match “111”</a:t>
            </a:r>
            <a:br>
              <a:rPr lang="en-US" dirty="0" smtClean="0">
                <a:sym typeface="Wingdings" panose="05000000000000000000" pitchFamily="2" charset="2"/>
              </a:rPr>
            </a:br>
            <a:r>
              <a:rPr lang="en-US" dirty="0" smtClean="0">
                <a:sym typeface="Wingdings" panose="05000000000000000000" pitchFamily="2" charset="2"/>
              </a:rPr>
              <a:t>and then the \1+ will try to match “111” repeatedly</a:t>
            </a:r>
            <a:br>
              <a:rPr lang="en-US" dirty="0" smtClean="0">
                <a:sym typeface="Wingdings" panose="05000000000000000000" pitchFamily="2" charset="2"/>
              </a:rPr>
            </a:br>
            <a:r>
              <a:rPr lang="en-US" dirty="0" smtClean="0">
                <a:sym typeface="Wingdings" panose="05000000000000000000" pitchFamily="2" charset="2"/>
              </a:rPr>
              <a:t>until the end of our string: 1111111</a:t>
            </a:r>
          </a:p>
          <a:p>
            <a:pPr marL="0" indent="0">
              <a:buNone/>
            </a:pPr>
            <a:r>
              <a:rPr lang="en-US" dirty="0" smtClean="0">
                <a:sym typeface="Wingdings" panose="05000000000000000000" pitchFamily="2" charset="2"/>
              </a:rPr>
              <a:t>This will continue for 1111111   , 1111111</a:t>
            </a:r>
            <a:br>
              <a:rPr lang="en-US" dirty="0" smtClean="0">
                <a:sym typeface="Wingdings" panose="05000000000000000000" pitchFamily="2" charset="2"/>
              </a:rPr>
            </a:br>
            <a:r>
              <a:rPr lang="en-US" dirty="0" smtClean="0">
                <a:sym typeface="Wingdings" panose="05000000000000000000" pitchFamily="2" charset="2"/>
              </a:rPr>
              <a:t>1111111            , 1111111</a:t>
            </a:r>
            <a:br>
              <a:rPr lang="en-US" dirty="0" smtClean="0">
                <a:sym typeface="Wingdings" panose="05000000000000000000" pitchFamily="2" charset="2"/>
              </a:rPr>
            </a:br>
            <a:r>
              <a:rPr lang="en-US" dirty="0" smtClean="0">
                <a:sym typeface="Wingdings" panose="05000000000000000000" pitchFamily="2" charset="2"/>
              </a:rPr>
              <a:t>at which the regex engine will stop trying to match, because the</a:t>
            </a:r>
            <a:br>
              <a:rPr lang="en-US" dirty="0" smtClean="0">
                <a:sym typeface="Wingdings" panose="05000000000000000000" pitchFamily="2" charset="2"/>
              </a:rPr>
            </a:br>
            <a:r>
              <a:rPr lang="en-US" dirty="0" smtClean="0">
                <a:sym typeface="Wingdings" panose="05000000000000000000" pitchFamily="2" charset="2"/>
              </a:rPr>
              <a:t>group to match is longer than our entire string.</a:t>
            </a:r>
          </a:p>
          <a:p>
            <a:pPr marL="0" indent="0">
              <a:buNone/>
            </a:pPr>
            <a:r>
              <a:rPr lang="en-US" dirty="0" smtClean="0">
                <a:sym typeface="Wingdings" panose="05000000000000000000" pitchFamily="2" charset="2"/>
              </a:rPr>
              <a:t>The function will return True, indicating n is prime</a:t>
            </a:r>
          </a:p>
        </p:txBody>
      </p:sp>
      <p:sp>
        <p:nvSpPr>
          <p:cNvPr id="4" name="Slide Number Placeholder 3"/>
          <p:cNvSpPr>
            <a:spLocks noGrp="1"/>
          </p:cNvSpPr>
          <p:nvPr>
            <p:ph type="sldNum" sz="quarter" idx="12"/>
          </p:nvPr>
        </p:nvSpPr>
        <p:spPr/>
        <p:txBody>
          <a:bodyPr/>
          <a:lstStyle/>
          <a:p>
            <a:fld id="{48AF4A80-AB72-4512-97BC-1456B3C12179}" type="slidenum">
              <a:rPr lang="en-US" smtClean="0"/>
              <a:t>55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724404428"/>
              </p:ext>
            </p:extLst>
          </p:nvPr>
        </p:nvGraphicFramePr>
        <p:xfrm>
          <a:off x="7497760" y="3063963"/>
          <a:ext cx="3797301" cy="3576320"/>
        </p:xfrm>
        <a:graphic>
          <a:graphicData uri="http://schemas.openxmlformats.org/drawingml/2006/table">
            <a:tbl>
              <a:tblPr firstRow="1" bandRow="1">
                <a:tableStyleId>{5C22544A-7EE6-4342-B048-85BDC9FD1C3A}</a:tableStyleId>
              </a:tblPr>
              <a:tblGrid>
                <a:gridCol w="802426"/>
                <a:gridCol w="2994875"/>
              </a:tblGrid>
              <a:tr h="370840">
                <a:tc>
                  <a:txBody>
                    <a:bodyPr/>
                    <a:lstStyle/>
                    <a:p>
                      <a:r>
                        <a:rPr lang="en-US" sz="1700" b="1" dirty="0" smtClean="0"/>
                        <a:t>Sign</a:t>
                      </a:r>
                      <a:endParaRPr lang="en-US" sz="1700" b="1" dirty="0"/>
                    </a:p>
                  </a:txBody>
                  <a:tcPr/>
                </a:tc>
                <a:tc>
                  <a:txBody>
                    <a:bodyPr/>
                    <a:lstStyle/>
                    <a:p>
                      <a:r>
                        <a:rPr lang="en-US" sz="1700" b="1" dirty="0" smtClean="0"/>
                        <a:t>Meaning</a:t>
                      </a:r>
                      <a:endParaRPr lang="en-US" sz="1700" b="1" dirty="0"/>
                    </a:p>
                  </a:txBody>
                  <a:tcPr/>
                </a:tc>
              </a:tr>
              <a:tr h="370840">
                <a:tc>
                  <a:txBody>
                    <a:bodyPr/>
                    <a:lstStyle/>
                    <a:p>
                      <a:r>
                        <a:rPr lang="en-US" sz="1700" b="1" dirty="0" smtClean="0"/>
                        <a:t>.</a:t>
                      </a:r>
                      <a:endParaRPr lang="en-US" sz="1700" b="1" dirty="0"/>
                    </a:p>
                  </a:txBody>
                  <a:tcPr/>
                </a:tc>
                <a:tc>
                  <a:txBody>
                    <a:bodyPr/>
                    <a:lstStyle/>
                    <a:p>
                      <a:r>
                        <a:rPr lang="en-US" sz="1700" dirty="0" smtClean="0"/>
                        <a:t>Any character</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Zero or one occurence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One or more occurences</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The beginning of the line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t>T</a:t>
                      </a:r>
                      <a:r>
                        <a:rPr lang="en-US" sz="1700" dirty="0" smtClean="0">
                          <a:sym typeface="Wingdings" panose="05000000000000000000" pitchFamily="2" charset="2"/>
                        </a:rPr>
                        <a:t>he end of the line</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t>Or.</a:t>
                      </a:r>
                      <a:r>
                        <a:rPr lang="en-US" sz="1700" baseline="0" dirty="0" smtClean="0"/>
                        <a:t> Match whatever’s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700" baseline="0" dirty="0" smtClean="0"/>
                        <a:t>The left side or the right side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capture a group</a:t>
                      </a:r>
                      <a:endParaRPr lang="en-US" sz="1700" dirty="0"/>
                    </a:p>
                  </a:txBody>
                  <a:tcPr/>
                </a:tc>
              </a:tr>
              <a:tr h="370840">
                <a:tc>
                  <a:txBody>
                    <a:bodyPr/>
                    <a:lstStyle/>
                    <a:p>
                      <a:r>
                        <a:rPr lang="en-US" sz="1700" b="1" dirty="0" smtClean="0"/>
                        <a:t>\num</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reference to a captured group</a:t>
                      </a:r>
                    </a:p>
                  </a:txBody>
                  <a:tcPr/>
                </a:tc>
              </a:tr>
            </a:tbl>
          </a:graphicData>
        </a:graphic>
      </p:graphicFrame>
      <p:sp>
        <p:nvSpPr>
          <p:cNvPr id="16" name="Rectangle 15"/>
          <p:cNvSpPr/>
          <p:nvPr/>
        </p:nvSpPr>
        <p:spPr>
          <a:xfrm>
            <a:off x="3649661" y="2971537"/>
            <a:ext cx="235744"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8" name="Rectangle 17"/>
          <p:cNvSpPr/>
          <p:nvPr/>
        </p:nvSpPr>
        <p:spPr>
          <a:xfrm>
            <a:off x="4137421" y="4195103"/>
            <a:ext cx="345281"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9" name="Rectangle 18"/>
          <p:cNvSpPr/>
          <p:nvPr/>
        </p:nvSpPr>
        <p:spPr>
          <a:xfrm>
            <a:off x="4350659" y="3246370"/>
            <a:ext cx="235744"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0" name="Rectangle 19"/>
          <p:cNvSpPr/>
          <p:nvPr/>
        </p:nvSpPr>
        <p:spPr>
          <a:xfrm>
            <a:off x="4348277" y="4476132"/>
            <a:ext cx="345281"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1" name="TextBox 20"/>
          <p:cNvSpPr txBox="1"/>
          <p:nvPr/>
        </p:nvSpPr>
        <p:spPr>
          <a:xfrm>
            <a:off x="4601764" y="3424964"/>
            <a:ext cx="1303736" cy="369332"/>
          </a:xfrm>
          <a:prstGeom prst="rect">
            <a:avLst/>
          </a:prstGeom>
          <a:noFill/>
        </p:spPr>
        <p:txBody>
          <a:bodyPr wrap="square" rtlCol="0">
            <a:spAutoFit/>
          </a:bodyPr>
          <a:lstStyle/>
          <a:p>
            <a:r>
              <a:rPr lang="en-US" dirty="0">
                <a:sym typeface="Wingdings" panose="05000000000000000000" pitchFamily="2" charset="2"/>
              </a:rPr>
              <a:t>–</a:t>
            </a:r>
            <a:r>
              <a:rPr lang="en-US" dirty="0" smtClean="0"/>
              <a:t> no match</a:t>
            </a:r>
            <a:endParaRPr lang="en-US" dirty="0"/>
          </a:p>
        </p:txBody>
      </p:sp>
      <p:sp>
        <p:nvSpPr>
          <p:cNvPr id="22" name="TextBox 21"/>
          <p:cNvSpPr txBox="1"/>
          <p:nvPr/>
        </p:nvSpPr>
        <p:spPr>
          <a:xfrm>
            <a:off x="4601764" y="4644894"/>
            <a:ext cx="1303736" cy="369332"/>
          </a:xfrm>
          <a:prstGeom prst="rect">
            <a:avLst/>
          </a:prstGeom>
          <a:noFill/>
        </p:spPr>
        <p:txBody>
          <a:bodyPr wrap="square" rtlCol="0">
            <a:spAutoFit/>
          </a:bodyPr>
          <a:lstStyle/>
          <a:p>
            <a:r>
              <a:rPr lang="en-US" dirty="0">
                <a:sym typeface="Wingdings" panose="05000000000000000000" pitchFamily="2" charset="2"/>
              </a:rPr>
              <a:t>–</a:t>
            </a:r>
            <a:r>
              <a:rPr lang="en-US" dirty="0" smtClean="0"/>
              <a:t> no match</a:t>
            </a:r>
            <a:endParaRPr lang="en-US" dirty="0"/>
          </a:p>
        </p:txBody>
      </p:sp>
      <p:grpSp>
        <p:nvGrpSpPr>
          <p:cNvPr id="31" name="Group 30"/>
          <p:cNvGrpSpPr/>
          <p:nvPr/>
        </p:nvGrpSpPr>
        <p:grpSpPr>
          <a:xfrm>
            <a:off x="2759074" y="5150973"/>
            <a:ext cx="956666" cy="178594"/>
            <a:chOff x="2857499" y="5493873"/>
            <a:chExt cx="956666" cy="178594"/>
          </a:xfrm>
        </p:grpSpPr>
        <p:sp>
          <p:nvSpPr>
            <p:cNvPr id="24" name="Rectangle 23"/>
            <p:cNvSpPr/>
            <p:nvPr/>
          </p:nvSpPr>
          <p:spPr>
            <a:xfrm>
              <a:off x="2857499" y="5493873"/>
              <a:ext cx="471489"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0" name="Rectangle 29"/>
            <p:cNvSpPr/>
            <p:nvPr/>
          </p:nvSpPr>
          <p:spPr>
            <a:xfrm>
              <a:off x="3342676" y="5493873"/>
              <a:ext cx="471489"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11" name="Group 10"/>
          <p:cNvGrpSpPr/>
          <p:nvPr/>
        </p:nvGrpSpPr>
        <p:grpSpPr>
          <a:xfrm>
            <a:off x="3845717" y="5150973"/>
            <a:ext cx="1175546" cy="179724"/>
            <a:chOff x="3845717" y="5150973"/>
            <a:chExt cx="1175546" cy="179724"/>
          </a:xfrm>
        </p:grpSpPr>
        <p:sp>
          <p:nvSpPr>
            <p:cNvPr id="26" name="Rectangle 25"/>
            <p:cNvSpPr/>
            <p:nvPr/>
          </p:nvSpPr>
          <p:spPr>
            <a:xfrm>
              <a:off x="3845717" y="5152103"/>
              <a:ext cx="583408"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2" name="Rectangle 31"/>
            <p:cNvSpPr/>
            <p:nvPr/>
          </p:nvSpPr>
          <p:spPr>
            <a:xfrm>
              <a:off x="4437855" y="5150973"/>
              <a:ext cx="583408" cy="178594"/>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35" name="Group 34"/>
          <p:cNvGrpSpPr/>
          <p:nvPr/>
        </p:nvGrpSpPr>
        <p:grpSpPr>
          <a:xfrm>
            <a:off x="784616" y="5427198"/>
            <a:ext cx="1412480" cy="178594"/>
            <a:chOff x="784616" y="5770098"/>
            <a:chExt cx="1412480" cy="178594"/>
          </a:xfrm>
        </p:grpSpPr>
        <p:sp>
          <p:nvSpPr>
            <p:cNvPr id="27" name="Rectangle 26"/>
            <p:cNvSpPr/>
            <p:nvPr/>
          </p:nvSpPr>
          <p:spPr>
            <a:xfrm>
              <a:off x="784616" y="5770098"/>
              <a:ext cx="701283"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3" name="Rectangle 32"/>
            <p:cNvSpPr/>
            <p:nvPr/>
          </p:nvSpPr>
          <p:spPr>
            <a:xfrm>
              <a:off x="1495813" y="5770098"/>
              <a:ext cx="701283" cy="178594"/>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36" name="Group 35"/>
          <p:cNvGrpSpPr/>
          <p:nvPr/>
        </p:nvGrpSpPr>
        <p:grpSpPr>
          <a:xfrm>
            <a:off x="2324491" y="5427198"/>
            <a:ext cx="1628981" cy="178594"/>
            <a:chOff x="2324491" y="5770098"/>
            <a:chExt cx="1628981" cy="178594"/>
          </a:xfrm>
        </p:grpSpPr>
        <p:sp>
          <p:nvSpPr>
            <p:cNvPr id="28" name="Rectangle 27"/>
            <p:cNvSpPr/>
            <p:nvPr/>
          </p:nvSpPr>
          <p:spPr>
            <a:xfrm>
              <a:off x="2324491" y="5770098"/>
              <a:ext cx="810822"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4" name="Rectangle 33"/>
            <p:cNvSpPr/>
            <p:nvPr/>
          </p:nvSpPr>
          <p:spPr>
            <a:xfrm>
              <a:off x="3142650" y="5770098"/>
              <a:ext cx="810822" cy="178594"/>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23" name="Group 22"/>
          <p:cNvGrpSpPr/>
          <p:nvPr/>
        </p:nvGrpSpPr>
        <p:grpSpPr>
          <a:xfrm>
            <a:off x="3548061" y="3520148"/>
            <a:ext cx="945753" cy="178594"/>
            <a:chOff x="3548061" y="3520148"/>
            <a:chExt cx="945753" cy="178594"/>
          </a:xfrm>
        </p:grpSpPr>
        <p:sp>
          <p:nvSpPr>
            <p:cNvPr id="8" name="Rectangle 7"/>
            <p:cNvSpPr/>
            <p:nvPr/>
          </p:nvSpPr>
          <p:spPr>
            <a:xfrm>
              <a:off x="3548061" y="3520148"/>
              <a:ext cx="235744"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Rectangle 8"/>
            <p:cNvSpPr/>
            <p:nvPr/>
          </p:nvSpPr>
          <p:spPr>
            <a:xfrm>
              <a:off x="3783805" y="3520148"/>
              <a:ext cx="235744"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Rectangle 9"/>
            <p:cNvSpPr/>
            <p:nvPr/>
          </p:nvSpPr>
          <p:spPr>
            <a:xfrm>
              <a:off x="4019549" y="3520148"/>
              <a:ext cx="235744"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7" name="Rectangle 36"/>
            <p:cNvSpPr/>
            <p:nvPr/>
          </p:nvSpPr>
          <p:spPr>
            <a:xfrm>
              <a:off x="4258070" y="3520148"/>
              <a:ext cx="235744"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25" name="Group 24"/>
          <p:cNvGrpSpPr/>
          <p:nvPr/>
        </p:nvGrpSpPr>
        <p:grpSpPr>
          <a:xfrm>
            <a:off x="3565921" y="4744640"/>
            <a:ext cx="1035844" cy="178594"/>
            <a:chOff x="3565921" y="4744640"/>
            <a:chExt cx="1035844" cy="178594"/>
          </a:xfrm>
        </p:grpSpPr>
        <p:sp>
          <p:nvSpPr>
            <p:cNvPr id="12" name="Rectangle 11"/>
            <p:cNvSpPr/>
            <p:nvPr/>
          </p:nvSpPr>
          <p:spPr>
            <a:xfrm>
              <a:off x="3565921" y="4744640"/>
              <a:ext cx="345281" cy="1785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ectangle 12"/>
            <p:cNvSpPr/>
            <p:nvPr/>
          </p:nvSpPr>
          <p:spPr>
            <a:xfrm>
              <a:off x="3911202" y="4744640"/>
              <a:ext cx="345281"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8" name="Rectangle 37"/>
            <p:cNvSpPr/>
            <p:nvPr/>
          </p:nvSpPr>
          <p:spPr>
            <a:xfrm>
              <a:off x="4256484" y="4744640"/>
              <a:ext cx="345281" cy="17859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42" name="Group 41"/>
          <p:cNvGrpSpPr/>
          <p:nvPr/>
        </p:nvGrpSpPr>
        <p:grpSpPr>
          <a:xfrm>
            <a:off x="6737728" y="2141768"/>
            <a:ext cx="4638675" cy="485775"/>
            <a:chOff x="6737728" y="2142067"/>
            <a:chExt cx="4638675" cy="485775"/>
          </a:xfrm>
        </p:grpSpPr>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l="955" t="22415" r="1464" b="47589"/>
            <a:stretch/>
          </p:blipFill>
          <p:spPr>
            <a:xfrm>
              <a:off x="6737728" y="2142067"/>
              <a:ext cx="4638675" cy="485775"/>
            </a:xfrm>
            <a:prstGeom prst="rect">
              <a:avLst/>
            </a:prstGeom>
          </p:spPr>
        </p:pic>
        <p:sp>
          <p:nvSpPr>
            <p:cNvPr id="44" name="Rectangle 43"/>
            <p:cNvSpPr/>
            <p:nvPr/>
          </p:nvSpPr>
          <p:spPr>
            <a:xfrm>
              <a:off x="9532936" y="2308225"/>
              <a:ext cx="1005840" cy="27516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50581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Irregular Expression</a:t>
            </a:r>
            <a:endParaRPr lang="en-US"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a:sym typeface="Wingdings" panose="05000000000000000000" pitchFamily="2" charset="2"/>
              </a:rPr>
              <a:t>Now what’s with the left side of the pattern</a:t>
            </a:r>
            <a:r>
              <a:rPr lang="en-US" dirty="0" smtClean="0">
                <a:sym typeface="Wingdings" panose="05000000000000000000" pitchFamily="2" charset="2"/>
              </a:rPr>
              <a:t>?</a:t>
            </a:r>
          </a:p>
          <a:p>
            <a:pPr marL="0" indent="0">
              <a:buNone/>
            </a:pPr>
            <a:r>
              <a:rPr lang="en-US" dirty="0" smtClean="0">
                <a:sym typeface="Wingdings" panose="05000000000000000000" pitchFamily="2" charset="2"/>
              </a:rPr>
              <a:t>.? means match 0 or 1 characters</a:t>
            </a:r>
          </a:p>
          <a:p>
            <a:pPr marL="0" indent="0">
              <a:buNone/>
            </a:pPr>
            <a:r>
              <a:rPr lang="en-US" dirty="0" smtClean="0">
                <a:sym typeface="Wingdings" panose="05000000000000000000" pitchFamily="2" charset="2"/>
              </a:rPr>
              <a:t>And the ^ and $ make sure this match will cover the entire string</a:t>
            </a:r>
          </a:p>
          <a:p>
            <a:pPr marL="0" indent="0">
              <a:buNone/>
            </a:pPr>
            <a:r>
              <a:rPr lang="en-US" dirty="0" smtClean="0">
                <a:sym typeface="Wingdings" panose="05000000000000000000" pitchFamily="2" charset="2"/>
              </a:rPr>
              <a:t>It’s basically there to deal with the cases of n=0 and n=1</a:t>
            </a:r>
          </a:p>
        </p:txBody>
      </p:sp>
      <p:sp>
        <p:nvSpPr>
          <p:cNvPr id="4" name="Slide Number Placeholder 3"/>
          <p:cNvSpPr>
            <a:spLocks noGrp="1"/>
          </p:cNvSpPr>
          <p:nvPr>
            <p:ph type="sldNum" sz="quarter" idx="12"/>
          </p:nvPr>
        </p:nvSpPr>
        <p:spPr/>
        <p:txBody>
          <a:bodyPr/>
          <a:lstStyle/>
          <a:p>
            <a:fld id="{48AF4A80-AB72-4512-97BC-1456B3C12179}" type="slidenum">
              <a:rPr lang="en-US" smtClean="0"/>
              <a:t>56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724404428"/>
              </p:ext>
            </p:extLst>
          </p:nvPr>
        </p:nvGraphicFramePr>
        <p:xfrm>
          <a:off x="7497760" y="3063963"/>
          <a:ext cx="3797301" cy="3576320"/>
        </p:xfrm>
        <a:graphic>
          <a:graphicData uri="http://schemas.openxmlformats.org/drawingml/2006/table">
            <a:tbl>
              <a:tblPr firstRow="1" bandRow="1">
                <a:tableStyleId>{5C22544A-7EE6-4342-B048-85BDC9FD1C3A}</a:tableStyleId>
              </a:tblPr>
              <a:tblGrid>
                <a:gridCol w="802426"/>
                <a:gridCol w="2994875"/>
              </a:tblGrid>
              <a:tr h="370840">
                <a:tc>
                  <a:txBody>
                    <a:bodyPr/>
                    <a:lstStyle/>
                    <a:p>
                      <a:r>
                        <a:rPr lang="en-US" sz="1700" b="1" dirty="0" smtClean="0"/>
                        <a:t>Sign</a:t>
                      </a:r>
                      <a:endParaRPr lang="en-US" sz="1700" b="1" dirty="0"/>
                    </a:p>
                  </a:txBody>
                  <a:tcPr/>
                </a:tc>
                <a:tc>
                  <a:txBody>
                    <a:bodyPr/>
                    <a:lstStyle/>
                    <a:p>
                      <a:r>
                        <a:rPr lang="en-US" sz="1700" b="1" dirty="0" smtClean="0"/>
                        <a:t>Meaning</a:t>
                      </a:r>
                      <a:endParaRPr lang="en-US" sz="1700" b="1" dirty="0"/>
                    </a:p>
                  </a:txBody>
                  <a:tcPr/>
                </a:tc>
              </a:tr>
              <a:tr h="370840">
                <a:tc>
                  <a:txBody>
                    <a:bodyPr/>
                    <a:lstStyle/>
                    <a:p>
                      <a:r>
                        <a:rPr lang="en-US" sz="1700" b="1" dirty="0" smtClean="0"/>
                        <a:t>.</a:t>
                      </a:r>
                      <a:endParaRPr lang="en-US" sz="1700" b="1" dirty="0"/>
                    </a:p>
                  </a:txBody>
                  <a:tcPr/>
                </a:tc>
                <a:tc>
                  <a:txBody>
                    <a:bodyPr/>
                    <a:lstStyle/>
                    <a:p>
                      <a:r>
                        <a:rPr lang="en-US" sz="1700" dirty="0" smtClean="0"/>
                        <a:t>Any character</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Zero or one occurence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One or more occurences</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The beginning of the line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t>T</a:t>
                      </a:r>
                      <a:r>
                        <a:rPr lang="en-US" sz="1700" dirty="0" smtClean="0">
                          <a:sym typeface="Wingdings" panose="05000000000000000000" pitchFamily="2" charset="2"/>
                        </a:rPr>
                        <a:t>he end of the line</a:t>
                      </a:r>
                      <a:endParaRPr lang="en-US" sz="1700" dirty="0"/>
                    </a:p>
                  </a:txBody>
                  <a:tcPr/>
                </a:tc>
              </a:tr>
              <a:tr h="370840">
                <a:tc>
                  <a:txBody>
                    <a:bodyPr/>
                    <a:lstStyle/>
                    <a:p>
                      <a:r>
                        <a:rPr lang="en-US" sz="1700" b="1" dirty="0" smtClean="0"/>
                        <a:t>|</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t>Or.</a:t>
                      </a:r>
                      <a:r>
                        <a:rPr lang="en-US" sz="1700" baseline="0" dirty="0" smtClean="0"/>
                        <a:t> Match whatever’s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700" baseline="0" dirty="0" smtClean="0"/>
                        <a:t>The left side or the right side</a:t>
                      </a:r>
                      <a:endParaRPr lang="en-US" sz="1700" dirty="0"/>
                    </a:p>
                  </a:txBody>
                  <a:tcPr/>
                </a:tc>
              </a:tr>
              <a:tr h="370840">
                <a:tc>
                  <a:txBody>
                    <a:bodyPr/>
                    <a:lstStyle/>
                    <a:p>
                      <a:r>
                        <a:rPr lang="en-US" sz="1700" b="1" dirty="0" smtClean="0"/>
                        <a:t>()</a:t>
                      </a:r>
                      <a:endParaRPr lang="en-US" sz="1700" b="1" dirty="0"/>
                    </a:p>
                  </a:txBody>
                  <a:tcPr/>
                </a:tc>
                <a:tc>
                  <a:txBody>
                    <a:bodyPr/>
                    <a:lstStyle/>
                    <a:p>
                      <a:r>
                        <a:rPr lang="en-US" sz="1700" dirty="0" smtClean="0">
                          <a:sym typeface="Wingdings" panose="05000000000000000000" pitchFamily="2" charset="2"/>
                        </a:rPr>
                        <a:t>capture a group</a:t>
                      </a:r>
                      <a:endParaRPr lang="en-US" sz="1700" dirty="0"/>
                    </a:p>
                  </a:txBody>
                  <a:tcPr/>
                </a:tc>
              </a:tr>
              <a:tr h="370840">
                <a:tc>
                  <a:txBody>
                    <a:bodyPr/>
                    <a:lstStyle/>
                    <a:p>
                      <a:r>
                        <a:rPr lang="en-US" sz="1700" b="1" dirty="0" smtClean="0"/>
                        <a:t>\num</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sym typeface="Wingdings" panose="05000000000000000000" pitchFamily="2" charset="2"/>
                        </a:rPr>
                        <a:t>reference to a captured group</a:t>
                      </a:r>
                    </a:p>
                  </a:txBody>
                  <a:tcPr/>
                </a:tc>
              </a:tr>
            </a:tbl>
          </a:graphicData>
        </a:graphic>
      </p:graphicFrame>
      <p:grpSp>
        <p:nvGrpSpPr>
          <p:cNvPr id="25" name="Group 24"/>
          <p:cNvGrpSpPr/>
          <p:nvPr/>
        </p:nvGrpSpPr>
        <p:grpSpPr>
          <a:xfrm>
            <a:off x="6737728" y="2142067"/>
            <a:ext cx="4638675" cy="485775"/>
            <a:chOff x="6737728" y="2142067"/>
            <a:chExt cx="4638675" cy="485775"/>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955" t="22415" r="1464" b="47589"/>
            <a:stretch/>
          </p:blipFill>
          <p:spPr>
            <a:xfrm>
              <a:off x="6737728" y="2142067"/>
              <a:ext cx="4638675" cy="485775"/>
            </a:xfrm>
            <a:prstGeom prst="rect">
              <a:avLst/>
            </a:prstGeom>
          </p:spPr>
        </p:pic>
        <p:sp>
          <p:nvSpPr>
            <p:cNvPr id="27" name="Rectangle 26"/>
            <p:cNvSpPr/>
            <p:nvPr/>
          </p:nvSpPr>
          <p:spPr>
            <a:xfrm>
              <a:off x="9075728" y="2308225"/>
              <a:ext cx="392122" cy="27516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8442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Irregular Expression</a:t>
            </a:r>
            <a:endParaRPr lang="en-US"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The result – use of regular expressions</a:t>
            </a:r>
            <a:br>
              <a:rPr lang="en-US" dirty="0" smtClean="0">
                <a:sym typeface="Wingdings" panose="05000000000000000000" pitchFamily="2" charset="2"/>
              </a:rPr>
            </a:br>
            <a:r>
              <a:rPr lang="en-US" dirty="0" smtClean="0">
                <a:sym typeface="Wingdings" panose="05000000000000000000" pitchFamily="2" charset="2"/>
              </a:rPr>
              <a:t>to determine if a number is prime</a:t>
            </a:r>
            <a:endParaRPr lang="en-US"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57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926669"/>
            <a:ext cx="4257143" cy="216190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5395" y="2656416"/>
            <a:ext cx="4491419" cy="3469518"/>
          </a:xfrm>
          <a:prstGeom prst="rect">
            <a:avLst/>
          </a:prstGeom>
        </p:spPr>
      </p:pic>
      <p:sp>
        <p:nvSpPr>
          <p:cNvPr id="12" name="Content Placeholder 2"/>
          <p:cNvSpPr txBox="1">
            <a:spLocks/>
          </p:cNvSpPr>
          <p:nvPr/>
        </p:nvSpPr>
        <p:spPr>
          <a:xfrm>
            <a:off x="7200300" y="2152399"/>
            <a:ext cx="3301607" cy="504017"/>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b="1" dirty="0" smtClean="0">
                <a:sym typeface="Wingdings" panose="05000000000000000000" pitchFamily="2" charset="2"/>
              </a:rPr>
              <a:t>Determine if a number is prime</a:t>
            </a:r>
            <a:endParaRPr lang="en-US" b="1" dirty="0">
              <a:sym typeface="Wingdings" panose="05000000000000000000" pitchFamily="2" charset="2"/>
            </a:endParaRPr>
          </a:p>
        </p:txBody>
      </p:sp>
    </p:spTree>
    <p:extLst>
      <p:ext uri="{BB962C8B-B14F-4D97-AF65-F5344CB8AC3E}">
        <p14:creationId xmlns:p14="http://schemas.microsoft.com/office/powerpoint/2010/main" val="2443408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printf-tac-toe</a:t>
            </a:r>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As you may know, printf is a very versatile function.</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Some of its known format strings are summarized in this table:</a:t>
            </a: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We can combine them and craft clever format strings that will</a:t>
            </a:r>
            <a:br>
              <a:rPr lang="en-US" dirty="0" smtClean="0">
                <a:sym typeface="Wingdings" panose="05000000000000000000" pitchFamily="2" charset="2"/>
              </a:rPr>
            </a:br>
            <a:r>
              <a:rPr lang="en-US" dirty="0" smtClean="0">
                <a:sym typeface="Wingdings" panose="05000000000000000000" pitchFamily="2" charset="2"/>
              </a:rPr>
              <a:t>perform some kind of desired functionality</a:t>
            </a:r>
          </a:p>
          <a:p>
            <a:pPr marL="0" indent="0">
              <a:buNone/>
            </a:pPr>
            <a:endParaRPr lang="en-US" dirty="0">
              <a:sym typeface="Wingdings" panose="05000000000000000000" pitchFamily="2" charset="2"/>
            </a:endParaRPr>
          </a:p>
          <a:p>
            <a:pPr marL="0" indent="0">
              <a:buNone/>
            </a:pPr>
            <a:r>
              <a:rPr lang="en-US" dirty="0" smtClean="0">
                <a:sym typeface="Wingdings" panose="05000000000000000000" pitchFamily="2" charset="2"/>
              </a:rPr>
              <a:t>For </a:t>
            </a:r>
            <a:r>
              <a:rPr lang="en-US" dirty="0">
                <a:sym typeface="Wingdings" panose="05000000000000000000" pitchFamily="2" charset="2"/>
              </a:rPr>
              <a:t>example, the following </a:t>
            </a:r>
            <a:r>
              <a:rPr lang="en-US" dirty="0" smtClean="0">
                <a:sym typeface="Wingdings" panose="05000000000000000000" pitchFamily="2" charset="2"/>
              </a:rPr>
              <a:t>expression:</a:t>
            </a:r>
            <a:br>
              <a:rPr lang="en-US" dirty="0" smtClean="0">
                <a:sym typeface="Wingdings" panose="05000000000000000000" pitchFamily="2" charset="2"/>
              </a:rPr>
            </a:br>
            <a:r>
              <a:rPr lang="en-US" dirty="0" smtClean="0">
                <a:sym typeface="Wingdings" panose="05000000000000000000" pitchFamily="2" charset="2"/>
              </a:rPr>
              <a:t>printf</a:t>
            </a:r>
            <a:r>
              <a:rPr lang="en-US" dirty="0">
                <a:sym typeface="Wingdings" panose="05000000000000000000" pitchFamily="2" charset="2"/>
              </a:rPr>
              <a:t>("%1$.*2$d%3$hhn", 5, 10, &amp;x</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will </a:t>
            </a:r>
            <a:r>
              <a:rPr lang="en-US" dirty="0">
                <a:sym typeface="Wingdings" panose="05000000000000000000" pitchFamily="2" charset="2"/>
              </a:rPr>
              <a:t>have the same effect as if we had </a:t>
            </a:r>
            <a:r>
              <a:rPr lang="en-US" dirty="0" smtClean="0">
                <a:sym typeface="Wingdings" panose="05000000000000000000" pitchFamily="2" charset="2"/>
              </a:rPr>
              <a:t>written x </a:t>
            </a:r>
            <a:r>
              <a:rPr lang="en-US" dirty="0">
                <a:sym typeface="Wingdings" panose="05000000000000000000" pitchFamily="2" charset="2"/>
              </a:rPr>
              <a:t>= 10</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Because </a:t>
            </a:r>
            <a:r>
              <a:rPr lang="en-US" dirty="0">
                <a:sym typeface="Wingdings" panose="05000000000000000000" pitchFamily="2" charset="2"/>
              </a:rPr>
              <a:t>it will print out 0000000005 (5 padded to size </a:t>
            </a:r>
            <a:r>
              <a:rPr lang="en-US" dirty="0" smtClean="0">
                <a:sym typeface="Wingdings" panose="05000000000000000000" pitchFamily="2" charset="2"/>
              </a:rPr>
              <a:t>10)</a:t>
            </a:r>
            <a:br>
              <a:rPr lang="en-US" dirty="0" smtClean="0">
                <a:sym typeface="Wingdings" panose="05000000000000000000" pitchFamily="2" charset="2"/>
              </a:rPr>
            </a:br>
            <a:r>
              <a:rPr lang="en-US" dirty="0" smtClean="0">
                <a:sym typeface="Wingdings" panose="05000000000000000000" pitchFamily="2" charset="2"/>
              </a:rPr>
              <a:t>And </a:t>
            </a:r>
            <a:r>
              <a:rPr lang="en-US" dirty="0">
                <a:sym typeface="Wingdings" panose="05000000000000000000" pitchFamily="2" charset="2"/>
              </a:rPr>
              <a:t>then write the number of bytes </a:t>
            </a:r>
            <a:r>
              <a:rPr lang="en-US" dirty="0" smtClean="0">
                <a:sym typeface="Wingdings" panose="05000000000000000000" pitchFamily="2" charset="2"/>
              </a:rPr>
              <a:t>(10) written </a:t>
            </a:r>
            <a:r>
              <a:rPr lang="en-US" dirty="0">
                <a:sym typeface="Wingdings" panose="05000000000000000000" pitchFamily="2" charset="2"/>
              </a:rPr>
              <a:t>to </a:t>
            </a:r>
            <a:r>
              <a:rPr lang="en-US" dirty="0" smtClean="0">
                <a:sym typeface="Wingdings" panose="05000000000000000000" pitchFamily="2" charset="2"/>
              </a:rPr>
              <a:t>x</a:t>
            </a:r>
          </a:p>
        </p:txBody>
      </p:sp>
      <p:sp>
        <p:nvSpPr>
          <p:cNvPr id="4" name="Slide Number Placeholder 3"/>
          <p:cNvSpPr>
            <a:spLocks noGrp="1"/>
          </p:cNvSpPr>
          <p:nvPr>
            <p:ph type="sldNum" sz="quarter" idx="12"/>
          </p:nvPr>
        </p:nvSpPr>
        <p:spPr/>
        <p:txBody>
          <a:bodyPr/>
          <a:lstStyle/>
          <a:p>
            <a:fld id="{48AF4A80-AB72-4512-97BC-1456B3C12179}" type="slidenum">
              <a:rPr lang="en-US" smtClean="0"/>
              <a:t>58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40427165"/>
              </p:ext>
            </p:extLst>
          </p:nvPr>
        </p:nvGraphicFramePr>
        <p:xfrm>
          <a:off x="7519083" y="472017"/>
          <a:ext cx="4513262" cy="3576320"/>
        </p:xfrm>
        <a:graphic>
          <a:graphicData uri="http://schemas.openxmlformats.org/drawingml/2006/table">
            <a:tbl>
              <a:tblPr firstRow="1" bandRow="1">
                <a:tableStyleId>{5C22544A-7EE6-4342-B048-85BDC9FD1C3A}</a:tableStyleId>
              </a:tblPr>
              <a:tblGrid>
                <a:gridCol w="1190625"/>
                <a:gridCol w="3322637"/>
              </a:tblGrid>
              <a:tr h="370840">
                <a:tc>
                  <a:txBody>
                    <a:bodyPr/>
                    <a:lstStyle/>
                    <a:p>
                      <a:r>
                        <a:rPr lang="en-US" sz="1700" b="1" dirty="0" smtClean="0"/>
                        <a:t>Sign</a:t>
                      </a:r>
                      <a:endParaRPr lang="en-US" sz="1700" b="1" dirty="0"/>
                    </a:p>
                  </a:txBody>
                  <a:tcPr/>
                </a:tc>
                <a:tc>
                  <a:txBody>
                    <a:bodyPr/>
                    <a:lstStyle/>
                    <a:p>
                      <a:r>
                        <a:rPr lang="en-US" sz="1700" b="1" dirty="0" smtClean="0"/>
                        <a:t>Meaning</a:t>
                      </a:r>
                      <a:endParaRPr lang="en-US" sz="1700" b="1" dirty="0"/>
                    </a:p>
                  </a:txBody>
                  <a:tcPr/>
                </a:tc>
              </a:tr>
              <a:tr h="370840">
                <a:tc>
                  <a:txBody>
                    <a:bodyPr/>
                    <a:lstStyle/>
                    <a:p>
                      <a:r>
                        <a:rPr lang="en-US" sz="1700" b="1" dirty="0" smtClean="0"/>
                        <a:t>%d</a:t>
                      </a:r>
                      <a:endParaRPr lang="en-US" sz="1700" b="1" dirty="0"/>
                    </a:p>
                  </a:txBody>
                  <a:tcPr/>
                </a:tc>
                <a:tc>
                  <a:txBody>
                    <a:bodyPr/>
                    <a:lstStyle/>
                    <a:p>
                      <a:r>
                        <a:rPr lang="en-US" sz="1700" dirty="0" smtClean="0"/>
                        <a:t>Print integer</a:t>
                      </a:r>
                      <a:endParaRPr lang="en-US" sz="1700" dirty="0"/>
                    </a:p>
                  </a:txBody>
                  <a:tcPr/>
                </a:tc>
              </a:tr>
              <a:tr h="370840">
                <a:tc>
                  <a:txBody>
                    <a:bodyPr/>
                    <a:lstStyle/>
                    <a:p>
                      <a:r>
                        <a:rPr lang="en-US" sz="1700" b="1" dirty="0" smtClean="0"/>
                        <a:t>%s</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kern="1200" dirty="0" smtClean="0">
                          <a:solidFill>
                            <a:schemeClr val="dk1"/>
                          </a:solidFill>
                          <a:latin typeface="+mn-lt"/>
                          <a:ea typeface="+mn-ea"/>
                          <a:cs typeface="+mn-cs"/>
                          <a:sym typeface="Wingdings" panose="05000000000000000000" pitchFamily="2" charset="2"/>
                        </a:rPr>
                        <a:t>Print string</a:t>
                      </a:r>
                      <a:endParaRPr lang="en-US" sz="1700" kern="1200" dirty="0">
                        <a:solidFill>
                          <a:schemeClr val="dk1"/>
                        </a:solidFill>
                        <a:latin typeface="+mn-lt"/>
                        <a:ea typeface="+mn-ea"/>
                        <a:cs typeface="+mn-cs"/>
                      </a:endParaRPr>
                    </a:p>
                  </a:txBody>
                  <a:tcPr/>
                </a:tc>
              </a:tr>
              <a:tr h="370840">
                <a:tc>
                  <a:txBody>
                    <a:bodyPr/>
                    <a:lstStyle/>
                    <a:p>
                      <a:r>
                        <a:rPr lang="en-US" sz="1700" b="1" dirty="0" smtClean="0"/>
                        <a:t>%n</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Write # of bytes written so far</a:t>
                      </a:r>
                      <a:endParaRPr lang="en-US" sz="1700" kern="1200" dirty="0">
                        <a:solidFill>
                          <a:schemeClr val="dk1"/>
                        </a:solidFill>
                        <a:latin typeface="+mn-lt"/>
                        <a:ea typeface="+mn-ea"/>
                        <a:cs typeface="+mn-cs"/>
                      </a:endParaRPr>
                    </a:p>
                  </a:txBody>
                  <a:tcPr/>
                </a:tc>
              </a:tr>
              <a:tr h="370840">
                <a:tc>
                  <a:txBody>
                    <a:bodyPr/>
                    <a:lstStyle/>
                    <a:p>
                      <a:r>
                        <a:rPr lang="en-US" sz="1700" b="1" dirty="0" smtClean="0"/>
                        <a:t>%hhn</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Like %n, only mod 256</a:t>
                      </a:r>
                      <a:endParaRPr lang="en-US" sz="1700" kern="1200" dirty="0">
                        <a:solidFill>
                          <a:schemeClr val="dk1"/>
                        </a:solidFill>
                        <a:latin typeface="+mn-lt"/>
                        <a:ea typeface="+mn-ea"/>
                        <a:cs typeface="+mn-cs"/>
                      </a:endParaRPr>
                    </a:p>
                  </a:txBody>
                  <a:tcPr/>
                </a:tc>
              </a:tr>
              <a:tr h="370840">
                <a:tc>
                  <a:txBody>
                    <a:bodyPr/>
                    <a:lstStyle/>
                    <a:p>
                      <a:r>
                        <a:rPr lang="en-US" sz="1700" b="1" dirty="0" smtClean="0"/>
                        <a:t>%08d</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integer padded with</a:t>
                      </a:r>
                      <a:r>
                        <a:rPr lang="en-US" sz="1700" kern="1200" baseline="0" dirty="0" smtClean="0">
                          <a:solidFill>
                            <a:schemeClr val="dk1"/>
                          </a:solidFill>
                          <a:latin typeface="+mn-lt"/>
                          <a:ea typeface="+mn-ea"/>
                          <a:cs typeface="+mn-cs"/>
                          <a:sym typeface="Wingdings" panose="05000000000000000000" pitchFamily="2" charset="2"/>
                        </a:rPr>
                        <a:t> 8 zeros</a:t>
                      </a:r>
                      <a:endParaRPr lang="en-US" sz="1700" kern="1200" dirty="0" smtClean="0">
                        <a:solidFill>
                          <a:schemeClr val="dk1"/>
                        </a:solidFill>
                        <a:latin typeface="+mn-lt"/>
                        <a:ea typeface="+mn-ea"/>
                        <a:cs typeface="+mn-cs"/>
                        <a:sym typeface="Wingdings" panose="05000000000000000000" pitchFamily="2" charset="2"/>
                      </a:endParaRPr>
                    </a:p>
                  </a:txBody>
                  <a:tcPr/>
                </a:tc>
              </a:tr>
              <a:tr h="370840">
                <a:tc>
                  <a:txBody>
                    <a:bodyPr/>
                    <a:lstStyle/>
                    <a:p>
                      <a:r>
                        <a:rPr lang="en-US" sz="1700" b="1" dirty="0" smtClean="0"/>
                        <a:t>%8s</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string padded with</a:t>
                      </a:r>
                      <a:r>
                        <a:rPr lang="en-US" sz="1700" kern="1200" baseline="0" dirty="0" smtClean="0">
                          <a:solidFill>
                            <a:schemeClr val="dk1"/>
                          </a:solidFill>
                          <a:latin typeface="+mn-lt"/>
                          <a:ea typeface="+mn-ea"/>
                          <a:cs typeface="+mn-cs"/>
                          <a:sym typeface="Wingdings" panose="05000000000000000000" pitchFamily="2" charset="2"/>
                        </a:rPr>
                        <a:t> 8 spaces</a:t>
                      </a:r>
                      <a:endParaRPr lang="en-US" sz="1700" kern="1200" dirty="0" smtClean="0">
                        <a:solidFill>
                          <a:schemeClr val="dk1"/>
                        </a:solidFill>
                        <a:latin typeface="+mn-lt"/>
                        <a:ea typeface="+mn-ea"/>
                        <a:cs typeface="+mn-cs"/>
                        <a:sym typeface="Wingdings" panose="05000000000000000000" pitchFamily="2" charset="2"/>
                      </a:endParaRPr>
                    </a:p>
                  </a:txBody>
                  <a:tcPr/>
                </a:tc>
              </a:tr>
              <a:tr h="370840">
                <a:tc>
                  <a:txBody>
                    <a:bodyPr/>
                    <a:lstStyle/>
                    <a:p>
                      <a:r>
                        <a:rPr lang="en-US" sz="1700" b="1" dirty="0" smtClean="0"/>
                        <a:t>%x$y</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argument</a:t>
                      </a:r>
                      <a:r>
                        <a:rPr lang="en-US" sz="1700" kern="1200" baseline="0" dirty="0" smtClean="0">
                          <a:solidFill>
                            <a:schemeClr val="dk1"/>
                          </a:solidFill>
                          <a:latin typeface="+mn-lt"/>
                          <a:ea typeface="+mn-ea"/>
                          <a:cs typeface="+mn-cs"/>
                          <a:sym typeface="Wingdings" panose="05000000000000000000" pitchFamily="2" charset="2"/>
                        </a:rPr>
                        <a:t> #x in format y</a:t>
                      </a:r>
                      <a:endParaRPr lang="en-US" sz="1700" kern="1200" dirty="0" smtClean="0">
                        <a:solidFill>
                          <a:schemeClr val="dk1"/>
                        </a:solidFill>
                        <a:latin typeface="+mn-lt"/>
                        <a:ea typeface="+mn-ea"/>
                        <a:cs typeface="+mn-cs"/>
                        <a:sym typeface="Wingdings" panose="05000000000000000000" pitchFamily="2" charset="2"/>
                      </a:endParaRPr>
                    </a:p>
                  </a:txBody>
                  <a:tcPr/>
                </a:tc>
              </a:tr>
              <a:tr h="370840">
                <a:tc>
                  <a:txBody>
                    <a:bodyPr/>
                    <a:lstStyle/>
                    <a:p>
                      <a:r>
                        <a:rPr lang="en-US" sz="1700" b="1" dirty="0" smtClean="0"/>
                        <a:t>%1$.*2$d</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argument 1, padded with as many zeros as in argument 2</a:t>
                      </a:r>
                    </a:p>
                  </a:txBody>
                  <a:tcPr/>
                </a:tc>
              </a:tr>
            </a:tbl>
          </a:graphicData>
        </a:graphic>
      </p:graphicFrame>
    </p:spTree>
    <p:extLst>
      <p:ext uri="{BB962C8B-B14F-4D97-AF65-F5344CB8AC3E}">
        <p14:creationId xmlns:p14="http://schemas.microsoft.com/office/powerpoint/2010/main" val="4022546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printf-tac-toe</a:t>
            </a:r>
          </a:p>
        </p:txBody>
      </p:sp>
      <p:sp>
        <p:nvSpPr>
          <p:cNvPr id="3" name="Content Placeholder 2"/>
          <p:cNvSpPr>
            <a:spLocks noGrp="1"/>
          </p:cNvSpPr>
          <p:nvPr>
            <p:ph idx="1"/>
          </p:nvPr>
        </p:nvSpPr>
        <p:spPr>
          <a:xfrm>
            <a:off x="685801" y="2142067"/>
            <a:ext cx="10131425" cy="3544358"/>
          </a:xfrm>
        </p:spPr>
        <p:txBody>
          <a:bodyPr>
            <a:normAutofit fontScale="85000" lnSpcReduction="20000"/>
          </a:bodyPr>
          <a:lstStyle/>
          <a:p>
            <a:pPr marL="0" indent="0">
              <a:buNone/>
            </a:pPr>
            <a:r>
              <a:rPr lang="en-US" dirty="0" smtClean="0">
                <a:sym typeface="Wingdings" panose="05000000000000000000" pitchFamily="2" charset="2"/>
              </a:rPr>
              <a:t>Like we saw in the previous slide, we can write arbitrary values (mod 256) </a:t>
            </a:r>
            <a:br>
              <a:rPr lang="en-US" dirty="0" smtClean="0">
                <a:sym typeface="Wingdings" panose="05000000000000000000" pitchFamily="2" charset="2"/>
              </a:rPr>
            </a:br>
            <a:r>
              <a:rPr lang="en-US" dirty="0" smtClean="0">
                <a:sym typeface="Wingdings" panose="05000000000000000000" pitchFamily="2" charset="2"/>
              </a:rPr>
              <a:t>to an abritrary address</a:t>
            </a:r>
          </a:p>
          <a:p>
            <a:pPr marL="0" indent="0">
              <a:buNone/>
            </a:pPr>
            <a:r>
              <a:rPr lang="en-US" dirty="0" smtClean="0">
                <a:sym typeface="Wingdings" panose="05000000000000000000" pitchFamily="2" charset="2"/>
              </a:rPr>
              <a:t>It is based on the count of “how many characters were printed so far”</a:t>
            </a:r>
            <a:br>
              <a:rPr lang="en-US" dirty="0" smtClean="0">
                <a:sym typeface="Wingdings" panose="05000000000000000000" pitchFamily="2" charset="2"/>
              </a:rPr>
            </a:br>
            <a:r>
              <a:rPr lang="en-US" dirty="0" smtClean="0">
                <a:sym typeface="Wingdings" panose="05000000000000000000" pitchFamily="2" charset="2"/>
              </a:rPr>
              <a:t>The only problem is that this amount is accumulating. For example, if we do:</a:t>
            </a:r>
          </a:p>
          <a:p>
            <a:pPr marL="0" indent="0">
              <a:buNone/>
            </a:pPr>
            <a:r>
              <a:rPr lang="en-US" dirty="0" smtClean="0">
                <a:sym typeface="Wingdings" panose="05000000000000000000" pitchFamily="2" charset="2"/>
              </a:rPr>
              <a:t>printf("%1$.*2$d%3$hhn", 5, 10, &amp;x)  x = 10</a:t>
            </a:r>
            <a:br>
              <a:rPr lang="en-US" dirty="0" smtClean="0">
                <a:sym typeface="Wingdings" panose="05000000000000000000" pitchFamily="2" charset="2"/>
              </a:rPr>
            </a:br>
            <a:r>
              <a:rPr lang="en-US" dirty="0" smtClean="0">
                <a:sym typeface="Wingdings" panose="05000000000000000000" pitchFamily="2" charset="2"/>
              </a:rPr>
              <a:t>printf("%1$.*2$d%3$hhn", 5, 15, &amp;y)  y = 25, instead of 15 that we wanted</a:t>
            </a:r>
          </a:p>
          <a:p>
            <a:pPr marL="0" indent="0">
              <a:buNone/>
            </a:pPr>
            <a:r>
              <a:rPr lang="en-US" dirty="0" smtClean="0">
                <a:sym typeface="Wingdings" panose="05000000000000000000" pitchFamily="2" charset="2"/>
              </a:rPr>
              <a:t>Because after the first line, 10 characters were printed, and after the</a:t>
            </a:r>
            <a:br>
              <a:rPr lang="en-US" dirty="0" smtClean="0">
                <a:sym typeface="Wingdings" panose="05000000000000000000" pitchFamily="2" charset="2"/>
              </a:rPr>
            </a:br>
            <a:r>
              <a:rPr lang="en-US" dirty="0" smtClean="0">
                <a:sym typeface="Wingdings" panose="05000000000000000000" pitchFamily="2" charset="2"/>
              </a:rPr>
              <a:t>second line, 15 more characters were printed, so a total 25 characters were printed</a:t>
            </a:r>
          </a:p>
          <a:p>
            <a:pPr marL="0" indent="0">
              <a:buNone/>
            </a:pPr>
            <a:r>
              <a:rPr lang="en-US" dirty="0" smtClean="0">
                <a:sym typeface="Wingdings" panose="05000000000000000000" pitchFamily="2" charset="2"/>
              </a:rPr>
              <a:t>To overcome this issue we need to “reset” the counter after each write</a:t>
            </a:r>
          </a:p>
          <a:p>
            <a:pPr marL="0" indent="0">
              <a:buNone/>
            </a:pPr>
            <a:r>
              <a:rPr lang="en-US" dirty="0" smtClean="0">
                <a:sym typeface="Wingdings" panose="05000000000000000000" pitchFamily="2" charset="2"/>
              </a:rPr>
              <a:t>We do this by the following “ZERO” macro:</a:t>
            </a:r>
            <a:br>
              <a:rPr lang="en-US" dirty="0" smtClean="0">
                <a:sym typeface="Wingdings" panose="05000000000000000000" pitchFamily="2" charset="2"/>
              </a:rPr>
            </a:br>
            <a:r>
              <a:rPr lang="en-US" dirty="0" smtClean="0">
                <a:sym typeface="Wingdings" panose="05000000000000000000" pitchFamily="2" charset="2"/>
              </a:rPr>
              <a:t>"%1$hhn%1$s“ (repeatd 256 times)</a:t>
            </a:r>
            <a:br>
              <a:rPr lang="en-US" dirty="0" smtClean="0">
                <a:sym typeface="Wingdings" panose="05000000000000000000" pitchFamily="2" charset="2"/>
              </a:rPr>
            </a:br>
            <a:r>
              <a:rPr lang="en-US" dirty="0" smtClean="0">
                <a:sym typeface="Wingdings" panose="05000000000000000000" pitchFamily="2" charset="2"/>
              </a:rPr>
              <a:t>Where argument 1 is a pointer to a temporary variable, followed by a null byte</a:t>
            </a:r>
          </a:p>
          <a:p>
            <a:pPr marL="0" indent="0">
              <a:buNone/>
            </a:pPr>
            <a:r>
              <a:rPr lang="en-US" dirty="0" smtClean="0">
                <a:sym typeface="Wingdings" panose="05000000000000000000" pitchFamily="2" charset="2"/>
              </a:rPr>
              <a:t>This works because if the counter is non-zero, then its value will be written to the temp variable, and then one byte will be printed, thus incrementing the counter by 1. This happens over and over until eventually the counter wraps around back to 0.</a:t>
            </a:r>
          </a:p>
        </p:txBody>
      </p:sp>
      <p:sp>
        <p:nvSpPr>
          <p:cNvPr id="4" name="Slide Number Placeholder 3"/>
          <p:cNvSpPr>
            <a:spLocks noGrp="1"/>
          </p:cNvSpPr>
          <p:nvPr>
            <p:ph type="sldNum" sz="quarter" idx="12"/>
          </p:nvPr>
        </p:nvSpPr>
        <p:spPr/>
        <p:txBody>
          <a:bodyPr/>
          <a:lstStyle/>
          <a:p>
            <a:fld id="{48AF4A80-AB72-4512-97BC-1456B3C12179}" type="slidenum">
              <a:rPr lang="en-US" smtClean="0"/>
              <a:t>59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79506786"/>
              </p:ext>
            </p:extLst>
          </p:nvPr>
        </p:nvGraphicFramePr>
        <p:xfrm>
          <a:off x="7519083" y="472017"/>
          <a:ext cx="4513262" cy="3576320"/>
        </p:xfrm>
        <a:graphic>
          <a:graphicData uri="http://schemas.openxmlformats.org/drawingml/2006/table">
            <a:tbl>
              <a:tblPr firstRow="1" bandRow="1">
                <a:tableStyleId>{5C22544A-7EE6-4342-B048-85BDC9FD1C3A}</a:tableStyleId>
              </a:tblPr>
              <a:tblGrid>
                <a:gridCol w="1190625"/>
                <a:gridCol w="3322637"/>
              </a:tblGrid>
              <a:tr h="370840">
                <a:tc>
                  <a:txBody>
                    <a:bodyPr/>
                    <a:lstStyle/>
                    <a:p>
                      <a:r>
                        <a:rPr lang="en-US" sz="1700" b="1" dirty="0" smtClean="0"/>
                        <a:t>Sign</a:t>
                      </a:r>
                      <a:endParaRPr lang="en-US" sz="1700" b="1" dirty="0"/>
                    </a:p>
                  </a:txBody>
                  <a:tcPr/>
                </a:tc>
                <a:tc>
                  <a:txBody>
                    <a:bodyPr/>
                    <a:lstStyle/>
                    <a:p>
                      <a:r>
                        <a:rPr lang="en-US" sz="1700" b="1" dirty="0" smtClean="0"/>
                        <a:t>Meaning</a:t>
                      </a:r>
                      <a:endParaRPr lang="en-US" sz="1700" b="1" dirty="0"/>
                    </a:p>
                  </a:txBody>
                  <a:tcPr/>
                </a:tc>
              </a:tr>
              <a:tr h="370840">
                <a:tc>
                  <a:txBody>
                    <a:bodyPr/>
                    <a:lstStyle/>
                    <a:p>
                      <a:r>
                        <a:rPr lang="en-US" sz="1700" b="1" dirty="0" smtClean="0"/>
                        <a:t>%d</a:t>
                      </a:r>
                      <a:endParaRPr lang="en-US" sz="1700" b="1" dirty="0"/>
                    </a:p>
                  </a:txBody>
                  <a:tcPr/>
                </a:tc>
                <a:tc>
                  <a:txBody>
                    <a:bodyPr/>
                    <a:lstStyle/>
                    <a:p>
                      <a:r>
                        <a:rPr lang="en-US" sz="1700" dirty="0" smtClean="0"/>
                        <a:t>Print integer</a:t>
                      </a:r>
                      <a:endParaRPr lang="en-US" sz="1700" dirty="0"/>
                    </a:p>
                  </a:txBody>
                  <a:tcPr/>
                </a:tc>
              </a:tr>
              <a:tr h="370840">
                <a:tc>
                  <a:txBody>
                    <a:bodyPr/>
                    <a:lstStyle/>
                    <a:p>
                      <a:r>
                        <a:rPr lang="en-US" sz="1700" b="1" dirty="0" smtClean="0"/>
                        <a:t>%s</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kern="1200" dirty="0" smtClean="0">
                          <a:solidFill>
                            <a:schemeClr val="dk1"/>
                          </a:solidFill>
                          <a:latin typeface="+mn-lt"/>
                          <a:ea typeface="+mn-ea"/>
                          <a:cs typeface="+mn-cs"/>
                          <a:sym typeface="Wingdings" panose="05000000000000000000" pitchFamily="2" charset="2"/>
                        </a:rPr>
                        <a:t>Print string</a:t>
                      </a:r>
                      <a:endParaRPr lang="en-US" sz="1700" kern="1200" dirty="0">
                        <a:solidFill>
                          <a:schemeClr val="dk1"/>
                        </a:solidFill>
                        <a:latin typeface="+mn-lt"/>
                        <a:ea typeface="+mn-ea"/>
                        <a:cs typeface="+mn-cs"/>
                      </a:endParaRPr>
                    </a:p>
                  </a:txBody>
                  <a:tcPr/>
                </a:tc>
              </a:tr>
              <a:tr h="370840">
                <a:tc>
                  <a:txBody>
                    <a:bodyPr/>
                    <a:lstStyle/>
                    <a:p>
                      <a:r>
                        <a:rPr lang="en-US" sz="1700" b="1" dirty="0" smtClean="0"/>
                        <a:t>%n</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Write # of bytes written so far</a:t>
                      </a:r>
                      <a:endParaRPr lang="en-US" sz="1700" kern="1200" dirty="0">
                        <a:solidFill>
                          <a:schemeClr val="dk1"/>
                        </a:solidFill>
                        <a:latin typeface="+mn-lt"/>
                        <a:ea typeface="+mn-ea"/>
                        <a:cs typeface="+mn-cs"/>
                      </a:endParaRPr>
                    </a:p>
                  </a:txBody>
                  <a:tcPr/>
                </a:tc>
              </a:tr>
              <a:tr h="370840">
                <a:tc>
                  <a:txBody>
                    <a:bodyPr/>
                    <a:lstStyle/>
                    <a:p>
                      <a:r>
                        <a:rPr lang="en-US" sz="1700" b="1" dirty="0" smtClean="0"/>
                        <a:t>%hhn</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Like %n, only mod 256</a:t>
                      </a:r>
                      <a:endParaRPr lang="en-US" sz="1700" kern="1200" dirty="0">
                        <a:solidFill>
                          <a:schemeClr val="dk1"/>
                        </a:solidFill>
                        <a:latin typeface="+mn-lt"/>
                        <a:ea typeface="+mn-ea"/>
                        <a:cs typeface="+mn-cs"/>
                      </a:endParaRPr>
                    </a:p>
                  </a:txBody>
                  <a:tcPr/>
                </a:tc>
              </a:tr>
              <a:tr h="370840">
                <a:tc>
                  <a:txBody>
                    <a:bodyPr/>
                    <a:lstStyle/>
                    <a:p>
                      <a:r>
                        <a:rPr lang="en-US" sz="1700" b="1" dirty="0" smtClean="0"/>
                        <a:t>%08d</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integer padded with</a:t>
                      </a:r>
                      <a:r>
                        <a:rPr lang="en-US" sz="1700" kern="1200" baseline="0" dirty="0" smtClean="0">
                          <a:solidFill>
                            <a:schemeClr val="dk1"/>
                          </a:solidFill>
                          <a:latin typeface="+mn-lt"/>
                          <a:ea typeface="+mn-ea"/>
                          <a:cs typeface="+mn-cs"/>
                          <a:sym typeface="Wingdings" panose="05000000000000000000" pitchFamily="2" charset="2"/>
                        </a:rPr>
                        <a:t> 8 zeros</a:t>
                      </a:r>
                      <a:endParaRPr lang="en-US" sz="1700" kern="1200" dirty="0" smtClean="0">
                        <a:solidFill>
                          <a:schemeClr val="dk1"/>
                        </a:solidFill>
                        <a:latin typeface="+mn-lt"/>
                        <a:ea typeface="+mn-ea"/>
                        <a:cs typeface="+mn-cs"/>
                        <a:sym typeface="Wingdings" panose="05000000000000000000" pitchFamily="2" charset="2"/>
                      </a:endParaRPr>
                    </a:p>
                  </a:txBody>
                  <a:tcPr/>
                </a:tc>
              </a:tr>
              <a:tr h="370840">
                <a:tc>
                  <a:txBody>
                    <a:bodyPr/>
                    <a:lstStyle/>
                    <a:p>
                      <a:r>
                        <a:rPr lang="en-US" sz="1700" b="1" dirty="0" smtClean="0"/>
                        <a:t>%8s</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string padded with</a:t>
                      </a:r>
                      <a:r>
                        <a:rPr lang="en-US" sz="1700" kern="1200" baseline="0" dirty="0" smtClean="0">
                          <a:solidFill>
                            <a:schemeClr val="dk1"/>
                          </a:solidFill>
                          <a:latin typeface="+mn-lt"/>
                          <a:ea typeface="+mn-ea"/>
                          <a:cs typeface="+mn-cs"/>
                          <a:sym typeface="Wingdings" panose="05000000000000000000" pitchFamily="2" charset="2"/>
                        </a:rPr>
                        <a:t> 8 spaces</a:t>
                      </a:r>
                      <a:endParaRPr lang="en-US" sz="1700" kern="1200" dirty="0" smtClean="0">
                        <a:solidFill>
                          <a:schemeClr val="dk1"/>
                        </a:solidFill>
                        <a:latin typeface="+mn-lt"/>
                        <a:ea typeface="+mn-ea"/>
                        <a:cs typeface="+mn-cs"/>
                        <a:sym typeface="Wingdings" panose="05000000000000000000" pitchFamily="2" charset="2"/>
                      </a:endParaRPr>
                    </a:p>
                  </a:txBody>
                  <a:tcPr/>
                </a:tc>
              </a:tr>
              <a:tr h="370840">
                <a:tc>
                  <a:txBody>
                    <a:bodyPr/>
                    <a:lstStyle/>
                    <a:p>
                      <a:r>
                        <a:rPr lang="en-US" sz="1700" b="1" dirty="0" smtClean="0"/>
                        <a:t>%x$y</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argument</a:t>
                      </a:r>
                      <a:r>
                        <a:rPr lang="en-US" sz="1700" kern="1200" baseline="0" dirty="0" smtClean="0">
                          <a:solidFill>
                            <a:schemeClr val="dk1"/>
                          </a:solidFill>
                          <a:latin typeface="+mn-lt"/>
                          <a:ea typeface="+mn-ea"/>
                          <a:cs typeface="+mn-cs"/>
                          <a:sym typeface="Wingdings" panose="05000000000000000000" pitchFamily="2" charset="2"/>
                        </a:rPr>
                        <a:t> #x in format y</a:t>
                      </a:r>
                      <a:endParaRPr lang="en-US" sz="1700" kern="1200" dirty="0" smtClean="0">
                        <a:solidFill>
                          <a:schemeClr val="dk1"/>
                        </a:solidFill>
                        <a:latin typeface="+mn-lt"/>
                        <a:ea typeface="+mn-ea"/>
                        <a:cs typeface="+mn-cs"/>
                        <a:sym typeface="Wingdings" panose="05000000000000000000" pitchFamily="2" charset="2"/>
                      </a:endParaRPr>
                    </a:p>
                  </a:txBody>
                  <a:tcPr/>
                </a:tc>
              </a:tr>
              <a:tr h="370840">
                <a:tc>
                  <a:txBody>
                    <a:bodyPr/>
                    <a:lstStyle/>
                    <a:p>
                      <a:r>
                        <a:rPr lang="en-US" sz="1700" b="1" dirty="0" smtClean="0"/>
                        <a:t>%1$.*2$d</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argument 1, padded with as many zeros as in argument 2</a:t>
                      </a:r>
                    </a:p>
                  </a:txBody>
                  <a:tcPr/>
                </a:tc>
              </a:tr>
            </a:tbl>
          </a:graphicData>
        </a:graphic>
      </p:graphicFrame>
      <p:sp>
        <p:nvSpPr>
          <p:cNvPr id="9" name="TextBox 8"/>
          <p:cNvSpPr txBox="1"/>
          <p:nvPr/>
        </p:nvSpPr>
        <p:spPr>
          <a:xfrm>
            <a:off x="7450437" y="4404268"/>
            <a:ext cx="731538" cy="369332"/>
          </a:xfrm>
          <a:prstGeom prst="rect">
            <a:avLst/>
          </a:prstGeom>
          <a:noFill/>
        </p:spPr>
        <p:txBody>
          <a:bodyPr wrap="square" rtlCol="0">
            <a:spAutoFit/>
          </a:bodyPr>
          <a:lstStyle/>
          <a:p>
            <a:r>
              <a:rPr lang="en-US" dirty="0" smtClean="0"/>
              <a:t>temp</a:t>
            </a:r>
          </a:p>
        </p:txBody>
      </p:sp>
      <p:sp>
        <p:nvSpPr>
          <p:cNvPr id="13" name="Rectangle 12"/>
          <p:cNvSpPr/>
          <p:nvPr/>
        </p:nvSpPr>
        <p:spPr>
          <a:xfrm>
            <a:off x="8517099" y="4487922"/>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8517099" y="4767129"/>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p:cNvSpPr txBox="1"/>
          <p:nvPr/>
        </p:nvSpPr>
        <p:spPr>
          <a:xfrm>
            <a:off x="7450438" y="4689091"/>
            <a:ext cx="938706" cy="369332"/>
          </a:xfrm>
          <a:prstGeom prst="rect">
            <a:avLst/>
          </a:prstGeom>
          <a:noFill/>
        </p:spPr>
        <p:txBody>
          <a:bodyPr wrap="square" rtlCol="0">
            <a:spAutoFit/>
          </a:bodyPr>
          <a:lstStyle/>
          <a:p>
            <a:r>
              <a:rPr lang="en-US" dirty="0" smtClean="0"/>
              <a:t>counter</a:t>
            </a:r>
          </a:p>
        </p:txBody>
      </p:sp>
      <p:sp>
        <p:nvSpPr>
          <p:cNvPr id="20" name="TextBox 19"/>
          <p:cNvSpPr txBox="1"/>
          <p:nvPr/>
        </p:nvSpPr>
        <p:spPr>
          <a:xfrm>
            <a:off x="8697441" y="4676329"/>
            <a:ext cx="446559" cy="369332"/>
          </a:xfrm>
          <a:prstGeom prst="rect">
            <a:avLst/>
          </a:prstGeom>
          <a:noFill/>
        </p:spPr>
        <p:txBody>
          <a:bodyPr wrap="square" rtlCol="0">
            <a:spAutoFit/>
          </a:bodyPr>
          <a:lstStyle/>
          <a:p>
            <a:r>
              <a:rPr lang="en-US" dirty="0" smtClean="0"/>
              <a:t>50</a:t>
            </a:r>
          </a:p>
        </p:txBody>
      </p:sp>
      <p:sp>
        <p:nvSpPr>
          <p:cNvPr id="21" name="TextBox 20"/>
          <p:cNvSpPr txBox="1"/>
          <p:nvPr/>
        </p:nvSpPr>
        <p:spPr>
          <a:xfrm>
            <a:off x="8606695" y="4394772"/>
            <a:ext cx="681928" cy="369332"/>
          </a:xfrm>
          <a:prstGeom prst="rect">
            <a:avLst/>
          </a:prstGeom>
          <a:noFill/>
        </p:spPr>
        <p:txBody>
          <a:bodyPr wrap="square" rtlCol="0">
            <a:spAutoFit/>
          </a:bodyPr>
          <a:lstStyle/>
          <a:p>
            <a:r>
              <a:rPr lang="en-US" dirty="0" smtClean="0"/>
              <a:t>xx 00</a:t>
            </a:r>
          </a:p>
        </p:txBody>
      </p:sp>
      <p:sp>
        <p:nvSpPr>
          <p:cNvPr id="22" name="TextBox 21"/>
          <p:cNvSpPr txBox="1"/>
          <p:nvPr/>
        </p:nvSpPr>
        <p:spPr>
          <a:xfrm>
            <a:off x="8570066" y="4396109"/>
            <a:ext cx="970011" cy="369332"/>
          </a:xfrm>
          <a:prstGeom prst="rect">
            <a:avLst/>
          </a:prstGeom>
          <a:noFill/>
        </p:spPr>
        <p:txBody>
          <a:bodyPr wrap="square" rtlCol="0">
            <a:spAutoFit/>
          </a:bodyPr>
          <a:lstStyle/>
          <a:p>
            <a:r>
              <a:rPr lang="en-US" dirty="0" smtClean="0"/>
              <a:t>50 00</a:t>
            </a:r>
          </a:p>
        </p:txBody>
      </p:sp>
      <p:sp>
        <p:nvSpPr>
          <p:cNvPr id="23" name="TextBox 22"/>
          <p:cNvSpPr txBox="1"/>
          <p:nvPr/>
        </p:nvSpPr>
        <p:spPr>
          <a:xfrm>
            <a:off x="8703715" y="4676329"/>
            <a:ext cx="446559" cy="369332"/>
          </a:xfrm>
          <a:prstGeom prst="rect">
            <a:avLst/>
          </a:prstGeom>
          <a:noFill/>
        </p:spPr>
        <p:txBody>
          <a:bodyPr wrap="square" rtlCol="0">
            <a:spAutoFit/>
          </a:bodyPr>
          <a:lstStyle/>
          <a:p>
            <a:r>
              <a:rPr lang="en-US" dirty="0" smtClean="0"/>
              <a:t>51</a:t>
            </a:r>
          </a:p>
        </p:txBody>
      </p:sp>
    </p:spTree>
    <p:extLst>
      <p:ext uri="{BB962C8B-B14F-4D97-AF65-F5344CB8AC3E}">
        <p14:creationId xmlns:p14="http://schemas.microsoft.com/office/powerpoint/2010/main" val="1040468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7" grpId="0" animBg="1"/>
      <p:bldP spid="18" grpId="0"/>
      <p:bldP spid="20" grpId="0"/>
      <p:bldP spid="20" grpId="1"/>
      <p:bldP spid="21" grpId="0"/>
      <p:bldP spid="21" grpId="1"/>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IOCCC – Pi (</a:t>
            </a:r>
            <a:r>
              <a:rPr lang="el-GR" b="1" i="1" dirty="0" smtClean="0"/>
              <a:t>π</a:t>
            </a:r>
            <a:r>
              <a:rPr lang="en-US" b="1" i="1" dirty="0" smtClean="0"/>
              <a:t>)</a:t>
            </a:r>
            <a:endParaRPr lang="en-US" dirty="0"/>
          </a:p>
        </p:txBody>
      </p:sp>
      <p:sp>
        <p:nvSpPr>
          <p:cNvPr id="3" name="Content Placeholder 2"/>
          <p:cNvSpPr>
            <a:spLocks noGrp="1"/>
          </p:cNvSpPr>
          <p:nvPr>
            <p:ph idx="1"/>
          </p:nvPr>
        </p:nvSpPr>
        <p:spPr>
          <a:xfrm>
            <a:off x="685801" y="1726430"/>
            <a:ext cx="10131425" cy="4536027"/>
          </a:xfrm>
        </p:spPr>
        <p:txBody>
          <a:bodyPr>
            <a:normAutofit fontScale="92500" lnSpcReduction="20000"/>
          </a:bodyPr>
          <a:lstStyle/>
          <a:p>
            <a:pPr marL="0" indent="0">
              <a:buNone/>
            </a:pPr>
            <a:r>
              <a:rPr lang="en-US" dirty="0" smtClean="0"/>
              <a:t>One of my favorite examples is the following entry from 1988 IOCCC that calculates an approximation of Pi (</a:t>
            </a:r>
            <a:r>
              <a:rPr lang="el-GR" b="1" i="1" dirty="0" smtClean="0"/>
              <a:t>π</a:t>
            </a:r>
            <a:r>
              <a:rPr lang="en-US" b="1" i="1" dirty="0" smtClean="0"/>
              <a:t>)</a:t>
            </a:r>
            <a:r>
              <a:rPr lang="en-US" dirty="0" smtClean="0"/>
              <a:t>:</a:t>
            </a:r>
          </a:p>
          <a:p>
            <a:pPr marL="0" indent="0">
              <a:buNone/>
            </a:pPr>
            <a:r>
              <a:rPr lang="en-US" dirty="0" smtClean="0"/>
              <a:t>(Taken </a:t>
            </a:r>
            <a:r>
              <a:rPr lang="en-US" dirty="0"/>
              <a:t>from </a:t>
            </a:r>
            <a:r>
              <a:rPr lang="en-US" dirty="0">
                <a:hlinkClick r:id="rId3"/>
              </a:rPr>
              <a:t>https://</a:t>
            </a:r>
            <a:r>
              <a:rPr lang="en-US" dirty="0" smtClean="0">
                <a:hlinkClick r:id="rId3"/>
              </a:rPr>
              <a:t>en.wikipedia.org/wiki/International_Obfuscated_C_Code_Contest#Pi</a:t>
            </a:r>
            <a:r>
              <a:rPr lang="en-US" dirty="0" smtClean="0"/>
              <a:t>)</a:t>
            </a:r>
          </a:p>
          <a:p>
            <a:pPr marL="0" indent="0">
              <a:buNone/>
            </a:pPr>
            <a:endParaRPr lang="en-US" dirty="0" smtClean="0"/>
          </a:p>
          <a:p>
            <a:r>
              <a:rPr lang="en-US" dirty="0" smtClean="0"/>
              <a:t>The program has:</a:t>
            </a:r>
            <a:br>
              <a:rPr lang="en-US" dirty="0" smtClean="0"/>
            </a:br>
            <a:r>
              <a:rPr lang="en-US" dirty="0" smtClean="0"/>
              <a:t>An underscore ( _ ) macro</a:t>
            </a:r>
            <a:r>
              <a:rPr lang="en-US" dirty="0"/>
              <a:t/>
            </a:r>
            <a:br>
              <a:rPr lang="en-US" dirty="0"/>
            </a:br>
            <a:r>
              <a:rPr lang="en-US" dirty="0"/>
              <a:t>2 global variables: F and </a:t>
            </a:r>
            <a:r>
              <a:rPr lang="en-US" dirty="0" smtClean="0"/>
              <a:t>OO</a:t>
            </a:r>
            <a:br>
              <a:rPr lang="en-US" dirty="0" smtClean="0"/>
            </a:br>
            <a:r>
              <a:rPr lang="en-US" dirty="0" smtClean="0"/>
              <a:t>2 functions: main and F_OO</a:t>
            </a:r>
          </a:p>
          <a:p>
            <a:r>
              <a:rPr lang="en-US" dirty="0" smtClean="0"/>
              <a:t>The main function calls F_OO function</a:t>
            </a:r>
          </a:p>
          <a:p>
            <a:r>
              <a:rPr lang="en-US" dirty="0" smtClean="0"/>
              <a:t>Then main prints some calculation on F and OO,</a:t>
            </a:r>
            <a:br>
              <a:rPr lang="en-US" dirty="0" smtClean="0"/>
            </a:br>
            <a:r>
              <a:rPr lang="en-US" dirty="0" smtClean="0"/>
              <a:t>which is a nice approximation of Pi</a:t>
            </a:r>
          </a:p>
          <a:p>
            <a:r>
              <a:rPr lang="en-US" dirty="0" smtClean="0"/>
              <a:t>F_OO function looks weird – it contains a circle,</a:t>
            </a:r>
            <a:br>
              <a:rPr lang="en-US" dirty="0" smtClean="0"/>
            </a:br>
            <a:r>
              <a:rPr lang="en-US" dirty="0" smtClean="0"/>
              <a:t>and it’s probably changing F and OO</a:t>
            </a:r>
          </a:p>
          <a:p>
            <a:r>
              <a:rPr lang="en-US" dirty="0"/>
              <a:t>F_OO </a:t>
            </a:r>
            <a:r>
              <a:rPr lang="en-US" dirty="0" smtClean="0"/>
              <a:t>uses the underscore macro</a:t>
            </a:r>
          </a:p>
          <a:p>
            <a:r>
              <a:rPr lang="en-US" dirty="0" smtClean="0"/>
              <a:t>Each line is made of underscores and minus signs</a:t>
            </a:r>
          </a:p>
          <a:p>
            <a:pPr marL="0" indent="0">
              <a:buNone/>
            </a:pPr>
            <a:r>
              <a:rPr lang="en-US" dirty="0" smtClean="0"/>
              <a:t>Let’s see how it works</a:t>
            </a:r>
          </a:p>
        </p:txBody>
      </p:sp>
      <p:sp>
        <p:nvSpPr>
          <p:cNvPr id="4" name="Slide Number Placeholder 3"/>
          <p:cNvSpPr>
            <a:spLocks noGrp="1"/>
          </p:cNvSpPr>
          <p:nvPr>
            <p:ph type="sldNum" sz="quarter" idx="12"/>
          </p:nvPr>
        </p:nvSpPr>
        <p:spPr/>
        <p:txBody>
          <a:bodyPr/>
          <a:lstStyle/>
          <a:p>
            <a:fld id="{48AF4A80-AB72-4512-97BC-1456B3C12179}" type="slidenum">
              <a:rPr lang="en-US" smtClean="0"/>
              <a:t>6</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1513" y="2497606"/>
            <a:ext cx="5304762" cy="4295238"/>
          </a:xfrm>
          <a:prstGeom prst="rect">
            <a:avLst/>
          </a:prstGeom>
        </p:spPr>
      </p:pic>
    </p:spTree>
    <p:extLst>
      <p:ext uri="{BB962C8B-B14F-4D97-AF65-F5344CB8AC3E}">
        <p14:creationId xmlns:p14="http://schemas.microsoft.com/office/powerpoint/2010/main" val="31063576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printf-tac-toe</a:t>
            </a:r>
          </a:p>
        </p:txBody>
      </p:sp>
      <p:sp>
        <p:nvSpPr>
          <p:cNvPr id="3" name="Content Placeholder 2"/>
          <p:cNvSpPr>
            <a:spLocks noGrp="1"/>
          </p:cNvSpPr>
          <p:nvPr>
            <p:ph idx="1"/>
          </p:nvPr>
        </p:nvSpPr>
        <p:spPr>
          <a:xfrm>
            <a:off x="685801" y="2142067"/>
            <a:ext cx="10131425" cy="4630208"/>
          </a:xfrm>
        </p:spPr>
        <p:txBody>
          <a:bodyPr>
            <a:normAutofit fontScale="85000" lnSpcReduction="20000"/>
          </a:bodyPr>
          <a:lstStyle/>
          <a:p>
            <a:pPr marL="0" indent="0">
              <a:buNone/>
            </a:pPr>
            <a:r>
              <a:rPr lang="en-US" dirty="0" smtClean="0">
                <a:sym typeface="Wingdings" panose="05000000000000000000" pitchFamily="2" charset="2"/>
              </a:rPr>
              <a:t>Like we saw in the previous slide, we can write arbitrary values (mod 256) </a:t>
            </a:r>
            <a:br>
              <a:rPr lang="en-US" dirty="0" smtClean="0">
                <a:sym typeface="Wingdings" panose="05000000000000000000" pitchFamily="2" charset="2"/>
              </a:rPr>
            </a:br>
            <a:r>
              <a:rPr lang="en-US" dirty="0" smtClean="0">
                <a:sym typeface="Wingdings" panose="05000000000000000000" pitchFamily="2" charset="2"/>
              </a:rPr>
              <a:t>to an abritrary address</a:t>
            </a:r>
          </a:p>
          <a:p>
            <a:pPr marL="0" indent="0">
              <a:buNone/>
            </a:pPr>
            <a:r>
              <a:rPr lang="en-US" dirty="0" smtClean="0">
                <a:sym typeface="Wingdings" panose="05000000000000000000" pitchFamily="2" charset="2"/>
              </a:rPr>
              <a:t>It is based on the count of “how many characters were printed so far”</a:t>
            </a:r>
            <a:br>
              <a:rPr lang="en-US" dirty="0" smtClean="0">
                <a:sym typeface="Wingdings" panose="05000000000000000000" pitchFamily="2" charset="2"/>
              </a:rPr>
            </a:br>
            <a:r>
              <a:rPr lang="en-US" dirty="0" smtClean="0">
                <a:sym typeface="Wingdings" panose="05000000000000000000" pitchFamily="2" charset="2"/>
              </a:rPr>
              <a:t>The only problem is that this amount is accumulating. For example, if we do:</a:t>
            </a:r>
          </a:p>
          <a:p>
            <a:pPr marL="0" indent="0">
              <a:buNone/>
            </a:pPr>
            <a:r>
              <a:rPr lang="en-US" dirty="0" smtClean="0">
                <a:sym typeface="Wingdings" panose="05000000000000000000" pitchFamily="2" charset="2"/>
              </a:rPr>
              <a:t>printf("%1$.*2$d%3$hhn", 5, 10, &amp;x)  x = 10</a:t>
            </a:r>
            <a:br>
              <a:rPr lang="en-US" dirty="0" smtClean="0">
                <a:sym typeface="Wingdings" panose="05000000000000000000" pitchFamily="2" charset="2"/>
              </a:rPr>
            </a:br>
            <a:r>
              <a:rPr lang="en-US" dirty="0" smtClean="0">
                <a:sym typeface="Wingdings" panose="05000000000000000000" pitchFamily="2" charset="2"/>
              </a:rPr>
              <a:t>printf("%1$.*2$d%3$hhn", 5, 15, &amp;y)  y = 25, instead of 15 that we wanted</a:t>
            </a:r>
          </a:p>
          <a:p>
            <a:pPr marL="0" indent="0">
              <a:buNone/>
            </a:pPr>
            <a:r>
              <a:rPr lang="en-US" dirty="0" smtClean="0">
                <a:sym typeface="Wingdings" panose="05000000000000000000" pitchFamily="2" charset="2"/>
              </a:rPr>
              <a:t>Because after the first line, 10 characters were printed, and after the</a:t>
            </a:r>
            <a:br>
              <a:rPr lang="en-US" dirty="0" smtClean="0">
                <a:sym typeface="Wingdings" panose="05000000000000000000" pitchFamily="2" charset="2"/>
              </a:rPr>
            </a:br>
            <a:r>
              <a:rPr lang="en-US" dirty="0" smtClean="0">
                <a:sym typeface="Wingdings" panose="05000000000000000000" pitchFamily="2" charset="2"/>
              </a:rPr>
              <a:t>second line, 15 more characters were printed, so a total 25 characters were printed</a:t>
            </a:r>
          </a:p>
          <a:p>
            <a:pPr marL="0" indent="0">
              <a:buNone/>
            </a:pPr>
            <a:r>
              <a:rPr lang="en-US" dirty="0" smtClean="0">
                <a:sym typeface="Wingdings" panose="05000000000000000000" pitchFamily="2" charset="2"/>
              </a:rPr>
              <a:t>To overcome this issue we need to “reset” the counter after each write</a:t>
            </a:r>
          </a:p>
          <a:p>
            <a:pPr marL="0" indent="0">
              <a:buNone/>
            </a:pPr>
            <a:r>
              <a:rPr lang="en-US" dirty="0" smtClean="0">
                <a:sym typeface="Wingdings" panose="05000000000000000000" pitchFamily="2" charset="2"/>
              </a:rPr>
              <a:t>We do this by the following “ZERO” macro:</a:t>
            </a:r>
            <a:br>
              <a:rPr lang="en-US" dirty="0" smtClean="0">
                <a:sym typeface="Wingdings" panose="05000000000000000000" pitchFamily="2" charset="2"/>
              </a:rPr>
            </a:br>
            <a:r>
              <a:rPr lang="en-US" dirty="0" smtClean="0">
                <a:sym typeface="Wingdings" panose="05000000000000000000" pitchFamily="2" charset="2"/>
              </a:rPr>
              <a:t>"%1$hhn%1$s“ (repeatd 256 times)</a:t>
            </a:r>
            <a:br>
              <a:rPr lang="en-US" dirty="0" smtClean="0">
                <a:sym typeface="Wingdings" panose="05000000000000000000" pitchFamily="2" charset="2"/>
              </a:rPr>
            </a:br>
            <a:r>
              <a:rPr lang="en-US" dirty="0" smtClean="0">
                <a:sym typeface="Wingdings" panose="05000000000000000000" pitchFamily="2" charset="2"/>
              </a:rPr>
              <a:t>Where argument 1 is a pointer to a temporary variable, followed by a null byte</a:t>
            </a:r>
          </a:p>
          <a:p>
            <a:pPr marL="0" indent="0">
              <a:buNone/>
            </a:pPr>
            <a:r>
              <a:rPr lang="en-US" dirty="0" smtClean="0">
                <a:sym typeface="Wingdings" panose="05000000000000000000" pitchFamily="2" charset="2"/>
              </a:rPr>
              <a:t>This works because if the counter is non-zero, then its value will be written to the temp variable, and then one byte will be printed, thus incrementing the counter by 1. This happens over and over until eventually the counter wraps around back to 0.</a:t>
            </a:r>
          </a:p>
          <a:p>
            <a:pPr marL="0" indent="0">
              <a:buNone/>
            </a:pPr>
            <a:r>
              <a:rPr lang="en-US" dirty="0">
                <a:sym typeface="Wingdings" panose="05000000000000000000" pitchFamily="2" charset="2"/>
              </a:rPr>
              <a:t>And if the counter is 0, then 0 (null byte) will be written to the temp variable, and no bytes will be printed, thus keeping the counter at 0</a:t>
            </a:r>
          </a:p>
          <a:p>
            <a:pPr marL="0" indent="0">
              <a:buNone/>
            </a:pPr>
            <a:r>
              <a:rPr lang="en-US" dirty="0">
                <a:sym typeface="Wingdings" panose="05000000000000000000" pitchFamily="2" charset="2"/>
              </a:rPr>
              <a:t>Repeating this pattern 256 times ensures that the counter is 0 (mod 256</a:t>
            </a:r>
            <a:r>
              <a:rPr lang="en-US" dirty="0" smtClean="0">
                <a:sym typeface="Wingdings" panose="05000000000000000000" pitchFamily="2" charset="2"/>
              </a:rPr>
              <a:t>)</a:t>
            </a:r>
            <a:endParaRPr lang="en-US" dirty="0">
              <a:sym typeface="Wingdings" panose="05000000000000000000" pitchFamily="2" charset="2"/>
            </a:endParaRPr>
          </a:p>
          <a:p>
            <a:pPr marL="0" indent="0">
              <a:buNone/>
            </a:pPr>
            <a:r>
              <a:rPr lang="en-US" dirty="0" smtClean="0">
                <a:sym typeface="Wingdings" panose="05000000000000000000" pitchFamily="2" charset="2"/>
              </a:rPr>
              <a:t>In the next slides we will assume the counter always starts at 0</a:t>
            </a:r>
          </a:p>
        </p:txBody>
      </p:sp>
      <p:sp>
        <p:nvSpPr>
          <p:cNvPr id="4" name="Slide Number Placeholder 3"/>
          <p:cNvSpPr>
            <a:spLocks noGrp="1"/>
          </p:cNvSpPr>
          <p:nvPr>
            <p:ph type="sldNum" sz="quarter" idx="12"/>
          </p:nvPr>
        </p:nvSpPr>
        <p:spPr/>
        <p:txBody>
          <a:bodyPr/>
          <a:lstStyle/>
          <a:p>
            <a:fld id="{48AF4A80-AB72-4512-97BC-1456B3C12179}" type="slidenum">
              <a:rPr lang="en-US" smtClean="0"/>
              <a:t>60</a:t>
            </a:fld>
            <a:endParaRPr lang="en-US"/>
          </a:p>
        </p:txBody>
      </p:sp>
      <p:graphicFrame>
        <p:nvGraphicFramePr>
          <p:cNvPr id="7" name="Table 6"/>
          <p:cNvGraphicFramePr>
            <a:graphicFrameLocks noGrp="1"/>
          </p:cNvGraphicFramePr>
          <p:nvPr>
            <p:extLst/>
          </p:nvPr>
        </p:nvGraphicFramePr>
        <p:xfrm>
          <a:off x="7519083" y="472017"/>
          <a:ext cx="4513262" cy="3576320"/>
        </p:xfrm>
        <a:graphic>
          <a:graphicData uri="http://schemas.openxmlformats.org/drawingml/2006/table">
            <a:tbl>
              <a:tblPr firstRow="1" bandRow="1">
                <a:tableStyleId>{5C22544A-7EE6-4342-B048-85BDC9FD1C3A}</a:tableStyleId>
              </a:tblPr>
              <a:tblGrid>
                <a:gridCol w="1190625"/>
                <a:gridCol w="3322637"/>
              </a:tblGrid>
              <a:tr h="370840">
                <a:tc>
                  <a:txBody>
                    <a:bodyPr/>
                    <a:lstStyle/>
                    <a:p>
                      <a:r>
                        <a:rPr lang="en-US" sz="1700" b="1" dirty="0" smtClean="0"/>
                        <a:t>Sign</a:t>
                      </a:r>
                      <a:endParaRPr lang="en-US" sz="1700" b="1" dirty="0"/>
                    </a:p>
                  </a:txBody>
                  <a:tcPr/>
                </a:tc>
                <a:tc>
                  <a:txBody>
                    <a:bodyPr/>
                    <a:lstStyle/>
                    <a:p>
                      <a:r>
                        <a:rPr lang="en-US" sz="1700" b="1" dirty="0" smtClean="0"/>
                        <a:t>Meaning</a:t>
                      </a:r>
                      <a:endParaRPr lang="en-US" sz="1700" b="1" dirty="0"/>
                    </a:p>
                  </a:txBody>
                  <a:tcPr/>
                </a:tc>
              </a:tr>
              <a:tr h="370840">
                <a:tc>
                  <a:txBody>
                    <a:bodyPr/>
                    <a:lstStyle/>
                    <a:p>
                      <a:r>
                        <a:rPr lang="en-US" sz="1700" b="1" dirty="0" smtClean="0"/>
                        <a:t>%d</a:t>
                      </a:r>
                      <a:endParaRPr lang="en-US" sz="1700" b="1" dirty="0"/>
                    </a:p>
                  </a:txBody>
                  <a:tcPr/>
                </a:tc>
                <a:tc>
                  <a:txBody>
                    <a:bodyPr/>
                    <a:lstStyle/>
                    <a:p>
                      <a:r>
                        <a:rPr lang="en-US" sz="1700" dirty="0" smtClean="0"/>
                        <a:t>Print integer</a:t>
                      </a:r>
                      <a:endParaRPr lang="en-US" sz="1700" dirty="0"/>
                    </a:p>
                  </a:txBody>
                  <a:tcPr/>
                </a:tc>
              </a:tr>
              <a:tr h="370840">
                <a:tc>
                  <a:txBody>
                    <a:bodyPr/>
                    <a:lstStyle/>
                    <a:p>
                      <a:r>
                        <a:rPr lang="en-US" sz="1700" b="1" dirty="0" smtClean="0"/>
                        <a:t>%s</a:t>
                      </a:r>
                      <a:endParaRPr lang="en-US" sz="17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kern="1200" dirty="0" smtClean="0">
                          <a:solidFill>
                            <a:schemeClr val="dk1"/>
                          </a:solidFill>
                          <a:latin typeface="+mn-lt"/>
                          <a:ea typeface="+mn-ea"/>
                          <a:cs typeface="+mn-cs"/>
                          <a:sym typeface="Wingdings" panose="05000000000000000000" pitchFamily="2" charset="2"/>
                        </a:rPr>
                        <a:t>Print string</a:t>
                      </a:r>
                      <a:endParaRPr lang="en-US" sz="1700" kern="1200" dirty="0">
                        <a:solidFill>
                          <a:schemeClr val="dk1"/>
                        </a:solidFill>
                        <a:latin typeface="+mn-lt"/>
                        <a:ea typeface="+mn-ea"/>
                        <a:cs typeface="+mn-cs"/>
                      </a:endParaRPr>
                    </a:p>
                  </a:txBody>
                  <a:tcPr/>
                </a:tc>
              </a:tr>
              <a:tr h="370840">
                <a:tc>
                  <a:txBody>
                    <a:bodyPr/>
                    <a:lstStyle/>
                    <a:p>
                      <a:r>
                        <a:rPr lang="en-US" sz="1700" b="1" dirty="0" smtClean="0"/>
                        <a:t>%n</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Write # of bytes written so far</a:t>
                      </a:r>
                      <a:endParaRPr lang="en-US" sz="1700" kern="1200" dirty="0">
                        <a:solidFill>
                          <a:schemeClr val="dk1"/>
                        </a:solidFill>
                        <a:latin typeface="+mn-lt"/>
                        <a:ea typeface="+mn-ea"/>
                        <a:cs typeface="+mn-cs"/>
                      </a:endParaRPr>
                    </a:p>
                  </a:txBody>
                  <a:tcPr/>
                </a:tc>
              </a:tr>
              <a:tr h="370840">
                <a:tc>
                  <a:txBody>
                    <a:bodyPr/>
                    <a:lstStyle/>
                    <a:p>
                      <a:r>
                        <a:rPr lang="en-US" sz="1700" b="1" dirty="0" smtClean="0"/>
                        <a:t>%hhn</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Like %n, only mod 256</a:t>
                      </a:r>
                      <a:endParaRPr lang="en-US" sz="1700" kern="1200" dirty="0">
                        <a:solidFill>
                          <a:schemeClr val="dk1"/>
                        </a:solidFill>
                        <a:latin typeface="+mn-lt"/>
                        <a:ea typeface="+mn-ea"/>
                        <a:cs typeface="+mn-cs"/>
                      </a:endParaRPr>
                    </a:p>
                  </a:txBody>
                  <a:tcPr/>
                </a:tc>
              </a:tr>
              <a:tr h="370840">
                <a:tc>
                  <a:txBody>
                    <a:bodyPr/>
                    <a:lstStyle/>
                    <a:p>
                      <a:r>
                        <a:rPr lang="en-US" sz="1700" b="1" dirty="0" smtClean="0"/>
                        <a:t>%08d</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integer padded with</a:t>
                      </a:r>
                      <a:r>
                        <a:rPr lang="en-US" sz="1700" kern="1200" baseline="0" dirty="0" smtClean="0">
                          <a:solidFill>
                            <a:schemeClr val="dk1"/>
                          </a:solidFill>
                          <a:latin typeface="+mn-lt"/>
                          <a:ea typeface="+mn-ea"/>
                          <a:cs typeface="+mn-cs"/>
                          <a:sym typeface="Wingdings" panose="05000000000000000000" pitchFamily="2" charset="2"/>
                        </a:rPr>
                        <a:t> 8 zeros</a:t>
                      </a:r>
                      <a:endParaRPr lang="en-US" sz="1700" kern="1200" dirty="0" smtClean="0">
                        <a:solidFill>
                          <a:schemeClr val="dk1"/>
                        </a:solidFill>
                        <a:latin typeface="+mn-lt"/>
                        <a:ea typeface="+mn-ea"/>
                        <a:cs typeface="+mn-cs"/>
                        <a:sym typeface="Wingdings" panose="05000000000000000000" pitchFamily="2" charset="2"/>
                      </a:endParaRPr>
                    </a:p>
                  </a:txBody>
                  <a:tcPr/>
                </a:tc>
              </a:tr>
              <a:tr h="370840">
                <a:tc>
                  <a:txBody>
                    <a:bodyPr/>
                    <a:lstStyle/>
                    <a:p>
                      <a:r>
                        <a:rPr lang="en-US" sz="1700" b="1" dirty="0" smtClean="0"/>
                        <a:t>%8s</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string padded with</a:t>
                      </a:r>
                      <a:r>
                        <a:rPr lang="en-US" sz="1700" kern="1200" baseline="0" dirty="0" smtClean="0">
                          <a:solidFill>
                            <a:schemeClr val="dk1"/>
                          </a:solidFill>
                          <a:latin typeface="+mn-lt"/>
                          <a:ea typeface="+mn-ea"/>
                          <a:cs typeface="+mn-cs"/>
                          <a:sym typeface="Wingdings" panose="05000000000000000000" pitchFamily="2" charset="2"/>
                        </a:rPr>
                        <a:t> 8 spaces</a:t>
                      </a:r>
                      <a:endParaRPr lang="en-US" sz="1700" kern="1200" dirty="0" smtClean="0">
                        <a:solidFill>
                          <a:schemeClr val="dk1"/>
                        </a:solidFill>
                        <a:latin typeface="+mn-lt"/>
                        <a:ea typeface="+mn-ea"/>
                        <a:cs typeface="+mn-cs"/>
                        <a:sym typeface="Wingdings" panose="05000000000000000000" pitchFamily="2" charset="2"/>
                      </a:endParaRPr>
                    </a:p>
                  </a:txBody>
                  <a:tcPr/>
                </a:tc>
              </a:tr>
              <a:tr h="370840">
                <a:tc>
                  <a:txBody>
                    <a:bodyPr/>
                    <a:lstStyle/>
                    <a:p>
                      <a:r>
                        <a:rPr lang="en-US" sz="1700" b="1" dirty="0" smtClean="0"/>
                        <a:t>%x$y</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argument</a:t>
                      </a:r>
                      <a:r>
                        <a:rPr lang="en-US" sz="1700" kern="1200" baseline="0" dirty="0" smtClean="0">
                          <a:solidFill>
                            <a:schemeClr val="dk1"/>
                          </a:solidFill>
                          <a:latin typeface="+mn-lt"/>
                          <a:ea typeface="+mn-ea"/>
                          <a:cs typeface="+mn-cs"/>
                          <a:sym typeface="Wingdings" panose="05000000000000000000" pitchFamily="2" charset="2"/>
                        </a:rPr>
                        <a:t> #x in format y</a:t>
                      </a:r>
                      <a:endParaRPr lang="en-US" sz="1700" kern="1200" dirty="0" smtClean="0">
                        <a:solidFill>
                          <a:schemeClr val="dk1"/>
                        </a:solidFill>
                        <a:latin typeface="+mn-lt"/>
                        <a:ea typeface="+mn-ea"/>
                        <a:cs typeface="+mn-cs"/>
                        <a:sym typeface="Wingdings" panose="05000000000000000000" pitchFamily="2" charset="2"/>
                      </a:endParaRPr>
                    </a:p>
                  </a:txBody>
                  <a:tcPr/>
                </a:tc>
              </a:tr>
              <a:tr h="370840">
                <a:tc>
                  <a:txBody>
                    <a:bodyPr/>
                    <a:lstStyle/>
                    <a:p>
                      <a:r>
                        <a:rPr lang="en-US" sz="1700" b="1" dirty="0" smtClean="0"/>
                        <a:t>%1$.*2$d</a:t>
                      </a:r>
                      <a:endParaRPr lang="en-US" sz="1700" b="1" dirty="0"/>
                    </a:p>
                  </a:txBody>
                  <a:tcPr/>
                </a:tc>
                <a:tc>
                  <a:txBody>
                    <a:bodyPr/>
                    <a:lstStyle/>
                    <a:p>
                      <a:r>
                        <a:rPr lang="en-US" sz="1700" kern="1200" dirty="0" smtClean="0">
                          <a:solidFill>
                            <a:schemeClr val="dk1"/>
                          </a:solidFill>
                          <a:latin typeface="+mn-lt"/>
                          <a:ea typeface="+mn-ea"/>
                          <a:cs typeface="+mn-cs"/>
                          <a:sym typeface="Wingdings" panose="05000000000000000000" pitchFamily="2" charset="2"/>
                        </a:rPr>
                        <a:t>Print argument 1, padded with as many zeros as in argument 2</a:t>
                      </a:r>
                    </a:p>
                  </a:txBody>
                  <a:tcPr/>
                </a:tc>
              </a:tr>
            </a:tbl>
          </a:graphicData>
        </a:graphic>
      </p:graphicFrame>
      <p:sp>
        <p:nvSpPr>
          <p:cNvPr id="9" name="TextBox 8"/>
          <p:cNvSpPr txBox="1"/>
          <p:nvPr/>
        </p:nvSpPr>
        <p:spPr>
          <a:xfrm>
            <a:off x="7450437" y="4404268"/>
            <a:ext cx="731538" cy="369332"/>
          </a:xfrm>
          <a:prstGeom prst="rect">
            <a:avLst/>
          </a:prstGeom>
          <a:noFill/>
        </p:spPr>
        <p:txBody>
          <a:bodyPr wrap="square" rtlCol="0">
            <a:spAutoFit/>
          </a:bodyPr>
          <a:lstStyle/>
          <a:p>
            <a:r>
              <a:rPr lang="en-US" dirty="0" smtClean="0"/>
              <a:t>temp</a:t>
            </a:r>
          </a:p>
        </p:txBody>
      </p:sp>
      <p:sp>
        <p:nvSpPr>
          <p:cNvPr id="13" name="Rectangle 12"/>
          <p:cNvSpPr/>
          <p:nvPr/>
        </p:nvSpPr>
        <p:spPr>
          <a:xfrm>
            <a:off x="8517099" y="4487922"/>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8517099" y="4767129"/>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p:cNvSpPr txBox="1"/>
          <p:nvPr/>
        </p:nvSpPr>
        <p:spPr>
          <a:xfrm>
            <a:off x="7450438" y="4689091"/>
            <a:ext cx="938706" cy="369332"/>
          </a:xfrm>
          <a:prstGeom prst="rect">
            <a:avLst/>
          </a:prstGeom>
          <a:noFill/>
        </p:spPr>
        <p:txBody>
          <a:bodyPr wrap="square" rtlCol="0">
            <a:spAutoFit/>
          </a:bodyPr>
          <a:lstStyle/>
          <a:p>
            <a:r>
              <a:rPr lang="en-US" dirty="0" smtClean="0"/>
              <a:t>counter</a:t>
            </a:r>
          </a:p>
        </p:txBody>
      </p:sp>
      <p:sp>
        <p:nvSpPr>
          <p:cNvPr id="20" name="TextBox 19"/>
          <p:cNvSpPr txBox="1"/>
          <p:nvPr/>
        </p:nvSpPr>
        <p:spPr>
          <a:xfrm>
            <a:off x="8749827" y="4678502"/>
            <a:ext cx="446559" cy="369332"/>
          </a:xfrm>
          <a:prstGeom prst="rect">
            <a:avLst/>
          </a:prstGeom>
          <a:noFill/>
        </p:spPr>
        <p:txBody>
          <a:bodyPr wrap="square" rtlCol="0">
            <a:spAutoFit/>
          </a:bodyPr>
          <a:lstStyle/>
          <a:p>
            <a:r>
              <a:rPr lang="en-US" dirty="0" smtClean="0"/>
              <a:t>0</a:t>
            </a:r>
          </a:p>
        </p:txBody>
      </p:sp>
      <p:sp>
        <p:nvSpPr>
          <p:cNvPr id="21" name="TextBox 20"/>
          <p:cNvSpPr txBox="1"/>
          <p:nvPr/>
        </p:nvSpPr>
        <p:spPr>
          <a:xfrm>
            <a:off x="8570587" y="4394744"/>
            <a:ext cx="836889" cy="369332"/>
          </a:xfrm>
          <a:prstGeom prst="rect">
            <a:avLst/>
          </a:prstGeom>
          <a:noFill/>
        </p:spPr>
        <p:txBody>
          <a:bodyPr wrap="square" rtlCol="0">
            <a:spAutoFit/>
          </a:bodyPr>
          <a:lstStyle/>
          <a:p>
            <a:r>
              <a:rPr lang="en-US" dirty="0" smtClean="0"/>
              <a:t>00 00</a:t>
            </a:r>
          </a:p>
        </p:txBody>
      </p:sp>
      <p:sp>
        <p:nvSpPr>
          <p:cNvPr id="22" name="TextBox 21"/>
          <p:cNvSpPr txBox="1"/>
          <p:nvPr/>
        </p:nvSpPr>
        <p:spPr>
          <a:xfrm>
            <a:off x="8570587" y="4397336"/>
            <a:ext cx="970011" cy="369332"/>
          </a:xfrm>
          <a:prstGeom prst="rect">
            <a:avLst/>
          </a:prstGeom>
          <a:noFill/>
        </p:spPr>
        <p:txBody>
          <a:bodyPr wrap="square" rtlCol="0">
            <a:spAutoFit/>
          </a:bodyPr>
          <a:lstStyle/>
          <a:p>
            <a:r>
              <a:rPr lang="en-US" dirty="0" smtClean="0"/>
              <a:t>50 00</a:t>
            </a:r>
          </a:p>
        </p:txBody>
      </p:sp>
      <p:sp>
        <p:nvSpPr>
          <p:cNvPr id="14" name="TextBox 13"/>
          <p:cNvSpPr txBox="1"/>
          <p:nvPr/>
        </p:nvSpPr>
        <p:spPr>
          <a:xfrm>
            <a:off x="8705349" y="4678502"/>
            <a:ext cx="446559" cy="369332"/>
          </a:xfrm>
          <a:prstGeom prst="rect">
            <a:avLst/>
          </a:prstGeom>
          <a:noFill/>
        </p:spPr>
        <p:txBody>
          <a:bodyPr wrap="square" rtlCol="0">
            <a:spAutoFit/>
          </a:bodyPr>
          <a:lstStyle/>
          <a:p>
            <a:r>
              <a:rPr lang="en-US" dirty="0" smtClean="0"/>
              <a:t>51</a:t>
            </a:r>
          </a:p>
        </p:txBody>
      </p:sp>
    </p:spTree>
    <p:extLst>
      <p:ext uri="{BB962C8B-B14F-4D97-AF65-F5344CB8AC3E}">
        <p14:creationId xmlns:p14="http://schemas.microsoft.com/office/powerpoint/2010/main" val="3071470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printf-tac-toe</a:t>
            </a:r>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Now let’s move on to performing arithmetic computations</a:t>
            </a:r>
          </a:p>
          <a:p>
            <a:pPr marL="0" indent="0">
              <a:buNone/>
            </a:pPr>
            <a:r>
              <a:rPr lang="en-US" dirty="0" smtClean="0">
                <a:sym typeface="Wingdings" panose="05000000000000000000" pitchFamily="2" charset="2"/>
              </a:rPr>
              <a:t>The basic principle of arithmetic computations is performed in the bit-level</a:t>
            </a:r>
            <a:br>
              <a:rPr lang="en-US" dirty="0" smtClean="0">
                <a:sym typeface="Wingdings" panose="05000000000000000000" pitchFamily="2" charset="2"/>
              </a:rPr>
            </a:br>
            <a:r>
              <a:rPr lang="en-US" dirty="0" smtClean="0">
                <a:sym typeface="Wingdings" panose="05000000000000000000" pitchFamily="2" charset="2"/>
              </a:rPr>
              <a:t>We treat memory as a binary array in which every 2 bytes represent one bit:</a:t>
            </a:r>
          </a:p>
          <a:p>
            <a:pPr marL="0" indent="0">
              <a:buNone/>
            </a:pPr>
            <a:r>
              <a:rPr lang="en-US" dirty="0" smtClean="0">
                <a:sym typeface="Wingdings" panose="05000000000000000000" pitchFamily="2" charset="2"/>
              </a:rPr>
              <a:t>The ‘zero’ bit is represented as 00 00</a:t>
            </a:r>
            <a:br>
              <a:rPr lang="en-US" dirty="0" smtClean="0">
                <a:sym typeface="Wingdings" panose="05000000000000000000" pitchFamily="2" charset="2"/>
              </a:rPr>
            </a:br>
            <a:r>
              <a:rPr lang="en-US" dirty="0" smtClean="0">
                <a:sym typeface="Wingdings" panose="05000000000000000000" pitchFamily="2" charset="2"/>
              </a:rPr>
              <a:t>The ‘one’  bit is represented as xx 00, where xx is any non-zero byte</a:t>
            </a:r>
          </a:p>
          <a:p>
            <a:pPr marL="0" indent="0">
              <a:buNone/>
            </a:pP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dirty="0" smtClean="0">
                <a:sym typeface="Wingdings" panose="05000000000000000000" pitchFamily="2" charset="2"/>
              </a:rPr>
              <a:t>Now we can use string formats to compute bitwise OR and bitwise NOT on these bits</a:t>
            </a:r>
          </a:p>
        </p:txBody>
      </p:sp>
      <p:sp>
        <p:nvSpPr>
          <p:cNvPr id="4" name="Slide Number Placeholder 3"/>
          <p:cNvSpPr>
            <a:spLocks noGrp="1"/>
          </p:cNvSpPr>
          <p:nvPr>
            <p:ph type="sldNum" sz="quarter" idx="12"/>
          </p:nvPr>
        </p:nvSpPr>
        <p:spPr/>
        <p:txBody>
          <a:bodyPr/>
          <a:lstStyle/>
          <a:p>
            <a:fld id="{48AF4A80-AB72-4512-97BC-1456B3C12179}" type="slidenum">
              <a:rPr lang="en-US" smtClean="0"/>
              <a:t>61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064022251"/>
              </p:ext>
            </p:extLst>
          </p:nvPr>
        </p:nvGraphicFramePr>
        <p:xfrm>
          <a:off x="8626764" y="472017"/>
          <a:ext cx="3405580" cy="2499360"/>
        </p:xfrm>
        <a:graphic>
          <a:graphicData uri="http://schemas.openxmlformats.org/drawingml/2006/table">
            <a:tbl>
              <a:tblPr firstRow="1" bandRow="1">
                <a:tableStyleId>{5C22544A-7EE6-4342-B048-85BDC9FD1C3A}</a:tableStyleId>
              </a:tblPr>
              <a:tblGrid>
                <a:gridCol w="898412"/>
                <a:gridCol w="2507168"/>
              </a:tblGrid>
              <a:tr h="211522">
                <a:tc>
                  <a:txBody>
                    <a:bodyPr/>
                    <a:lstStyle/>
                    <a:p>
                      <a:r>
                        <a:rPr lang="en-US" sz="1100" b="1" dirty="0" smtClean="0"/>
                        <a:t>Sign</a:t>
                      </a:r>
                      <a:endParaRPr lang="en-US" sz="1100" b="1" dirty="0"/>
                    </a:p>
                  </a:txBody>
                  <a:tcPr/>
                </a:tc>
                <a:tc>
                  <a:txBody>
                    <a:bodyPr/>
                    <a:lstStyle/>
                    <a:p>
                      <a:r>
                        <a:rPr lang="en-US" sz="1100" b="1" dirty="0" smtClean="0"/>
                        <a:t>Meaning</a:t>
                      </a:r>
                      <a:endParaRPr lang="en-US" sz="1100" b="1" dirty="0"/>
                    </a:p>
                  </a:txBody>
                  <a:tcPr/>
                </a:tc>
              </a:tr>
              <a:tr h="211522">
                <a:tc>
                  <a:txBody>
                    <a:bodyPr/>
                    <a:lstStyle/>
                    <a:p>
                      <a:r>
                        <a:rPr lang="en-US" sz="1100" b="1" dirty="0" smtClean="0"/>
                        <a:t>%d</a:t>
                      </a:r>
                      <a:endParaRPr lang="en-US" sz="1100" b="1" dirty="0"/>
                    </a:p>
                  </a:txBody>
                  <a:tcPr/>
                </a:tc>
                <a:tc>
                  <a:txBody>
                    <a:bodyPr/>
                    <a:lstStyle/>
                    <a:p>
                      <a:r>
                        <a:rPr lang="en-US" sz="1100" dirty="0" smtClean="0"/>
                        <a:t>Print integer</a:t>
                      </a:r>
                      <a:endParaRPr lang="en-US" sz="1100" dirty="0"/>
                    </a:p>
                  </a:txBody>
                  <a:tcPr/>
                </a:tc>
              </a:tr>
              <a:tr h="211522">
                <a:tc>
                  <a:txBody>
                    <a:bodyPr/>
                    <a:lstStyle/>
                    <a:p>
                      <a:r>
                        <a:rPr lang="en-US" sz="1100" b="1" dirty="0" smtClean="0"/>
                        <a:t>%s</a:t>
                      </a:r>
                      <a:endParaRPr lang="en-US" sz="11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sym typeface="Wingdings" panose="05000000000000000000" pitchFamily="2" charset="2"/>
                        </a:rPr>
                        <a:t>Print string</a:t>
                      </a:r>
                      <a:endParaRPr lang="en-US" sz="1100" kern="1200" dirty="0">
                        <a:solidFill>
                          <a:schemeClr val="dk1"/>
                        </a:solidFill>
                        <a:latin typeface="+mn-lt"/>
                        <a:ea typeface="+mn-ea"/>
                        <a:cs typeface="+mn-cs"/>
                      </a:endParaRPr>
                    </a:p>
                  </a:txBody>
                  <a:tcPr/>
                </a:tc>
              </a:tr>
              <a:tr h="211522">
                <a:tc>
                  <a:txBody>
                    <a:bodyPr/>
                    <a:lstStyle/>
                    <a:p>
                      <a:r>
                        <a:rPr lang="en-US" sz="1100" b="1" dirty="0" smtClean="0"/>
                        <a:t>%n</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Write # of bytes written so far</a:t>
                      </a:r>
                      <a:endParaRPr lang="en-US" sz="1100" kern="1200" dirty="0">
                        <a:solidFill>
                          <a:schemeClr val="dk1"/>
                        </a:solidFill>
                        <a:latin typeface="+mn-lt"/>
                        <a:ea typeface="+mn-ea"/>
                        <a:cs typeface="+mn-cs"/>
                      </a:endParaRPr>
                    </a:p>
                  </a:txBody>
                  <a:tcPr/>
                </a:tc>
              </a:tr>
              <a:tr h="211522">
                <a:tc>
                  <a:txBody>
                    <a:bodyPr/>
                    <a:lstStyle/>
                    <a:p>
                      <a:r>
                        <a:rPr lang="en-US" sz="1100" b="1" dirty="0" smtClean="0"/>
                        <a:t>%hhn</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Like %n, only mod 256</a:t>
                      </a:r>
                      <a:endParaRPr lang="en-US" sz="1100" kern="1200" dirty="0">
                        <a:solidFill>
                          <a:schemeClr val="dk1"/>
                        </a:solidFill>
                        <a:latin typeface="+mn-lt"/>
                        <a:ea typeface="+mn-ea"/>
                        <a:cs typeface="+mn-cs"/>
                      </a:endParaRPr>
                    </a:p>
                  </a:txBody>
                  <a:tcPr/>
                </a:tc>
              </a:tr>
              <a:tr h="211522">
                <a:tc>
                  <a:txBody>
                    <a:bodyPr/>
                    <a:lstStyle/>
                    <a:p>
                      <a:r>
                        <a:rPr lang="en-US" sz="1100" b="1" dirty="0" smtClean="0"/>
                        <a:t>%08d</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integer padded with</a:t>
                      </a:r>
                      <a:r>
                        <a:rPr lang="en-US" sz="1100" kern="1200" baseline="0" dirty="0" smtClean="0">
                          <a:solidFill>
                            <a:schemeClr val="dk1"/>
                          </a:solidFill>
                          <a:latin typeface="+mn-lt"/>
                          <a:ea typeface="+mn-ea"/>
                          <a:cs typeface="+mn-cs"/>
                          <a:sym typeface="Wingdings" panose="05000000000000000000" pitchFamily="2" charset="2"/>
                        </a:rPr>
                        <a:t> 8 zeros</a:t>
                      </a:r>
                      <a:endParaRPr lang="en-US" sz="1100" kern="1200" dirty="0" smtClean="0">
                        <a:solidFill>
                          <a:schemeClr val="dk1"/>
                        </a:solidFill>
                        <a:latin typeface="+mn-lt"/>
                        <a:ea typeface="+mn-ea"/>
                        <a:cs typeface="+mn-cs"/>
                        <a:sym typeface="Wingdings" panose="05000000000000000000" pitchFamily="2" charset="2"/>
                      </a:endParaRPr>
                    </a:p>
                  </a:txBody>
                  <a:tcPr/>
                </a:tc>
              </a:tr>
              <a:tr h="211522">
                <a:tc>
                  <a:txBody>
                    <a:bodyPr/>
                    <a:lstStyle/>
                    <a:p>
                      <a:r>
                        <a:rPr lang="en-US" sz="1100" b="1" dirty="0" smtClean="0"/>
                        <a:t>%8s</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string padded with</a:t>
                      </a:r>
                      <a:r>
                        <a:rPr lang="en-US" sz="1100" kern="1200" baseline="0" dirty="0" smtClean="0">
                          <a:solidFill>
                            <a:schemeClr val="dk1"/>
                          </a:solidFill>
                          <a:latin typeface="+mn-lt"/>
                          <a:ea typeface="+mn-ea"/>
                          <a:cs typeface="+mn-cs"/>
                          <a:sym typeface="Wingdings" panose="05000000000000000000" pitchFamily="2" charset="2"/>
                        </a:rPr>
                        <a:t> 8 spaces</a:t>
                      </a:r>
                      <a:endParaRPr lang="en-US" sz="1100" kern="1200" dirty="0" smtClean="0">
                        <a:solidFill>
                          <a:schemeClr val="dk1"/>
                        </a:solidFill>
                        <a:latin typeface="+mn-lt"/>
                        <a:ea typeface="+mn-ea"/>
                        <a:cs typeface="+mn-cs"/>
                        <a:sym typeface="Wingdings" panose="05000000000000000000" pitchFamily="2" charset="2"/>
                      </a:endParaRPr>
                    </a:p>
                  </a:txBody>
                  <a:tcPr/>
                </a:tc>
              </a:tr>
              <a:tr h="211522">
                <a:tc>
                  <a:txBody>
                    <a:bodyPr/>
                    <a:lstStyle/>
                    <a:p>
                      <a:r>
                        <a:rPr lang="en-US" sz="1100" b="1" dirty="0" smtClean="0"/>
                        <a:t>%x$y</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argument</a:t>
                      </a:r>
                      <a:r>
                        <a:rPr lang="en-US" sz="1100" kern="1200" baseline="0" dirty="0" smtClean="0">
                          <a:solidFill>
                            <a:schemeClr val="dk1"/>
                          </a:solidFill>
                          <a:latin typeface="+mn-lt"/>
                          <a:ea typeface="+mn-ea"/>
                          <a:cs typeface="+mn-cs"/>
                          <a:sym typeface="Wingdings" panose="05000000000000000000" pitchFamily="2" charset="2"/>
                        </a:rPr>
                        <a:t> #x in format y</a:t>
                      </a:r>
                      <a:endParaRPr lang="en-US" sz="1100" kern="1200" dirty="0" smtClean="0">
                        <a:solidFill>
                          <a:schemeClr val="dk1"/>
                        </a:solidFill>
                        <a:latin typeface="+mn-lt"/>
                        <a:ea typeface="+mn-ea"/>
                        <a:cs typeface="+mn-cs"/>
                        <a:sym typeface="Wingdings" panose="05000000000000000000" pitchFamily="2" charset="2"/>
                      </a:endParaRPr>
                    </a:p>
                  </a:txBody>
                  <a:tcPr/>
                </a:tc>
              </a:tr>
              <a:tr h="338859">
                <a:tc>
                  <a:txBody>
                    <a:bodyPr/>
                    <a:lstStyle/>
                    <a:p>
                      <a:r>
                        <a:rPr lang="en-US" sz="1100" b="1" dirty="0" smtClean="0"/>
                        <a:t>%1$.*2$d</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argument 1, padded with as many zeros as in argument 2</a:t>
                      </a: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30454967"/>
              </p:ext>
            </p:extLst>
          </p:nvPr>
        </p:nvGraphicFramePr>
        <p:xfrm>
          <a:off x="4089322" y="4032099"/>
          <a:ext cx="2228474" cy="1310640"/>
        </p:xfrm>
        <a:graphic>
          <a:graphicData uri="http://schemas.openxmlformats.org/drawingml/2006/table">
            <a:tbl>
              <a:tblPr firstRow="1" bandRow="1">
                <a:tableStyleId>{5C22544A-7EE6-4342-B048-85BDC9FD1C3A}</a:tableStyleId>
              </a:tblPr>
              <a:tblGrid>
                <a:gridCol w="704474"/>
                <a:gridCol w="1524000"/>
              </a:tblGrid>
              <a:tr h="409725">
                <a:tc>
                  <a:txBody>
                    <a:bodyPr/>
                    <a:lstStyle/>
                    <a:p>
                      <a:pPr algn="ctr"/>
                      <a:r>
                        <a:rPr lang="en-US" sz="1700" b="1" dirty="0" smtClean="0"/>
                        <a:t>Bit</a:t>
                      </a:r>
                      <a:r>
                        <a:rPr lang="en-US" sz="1700" b="1" baseline="0" dirty="0" smtClean="0"/>
                        <a:t> Value</a:t>
                      </a:r>
                      <a:endParaRPr lang="en-US" sz="1700" b="1" dirty="0"/>
                    </a:p>
                  </a:txBody>
                  <a:tcPr/>
                </a:tc>
                <a:tc>
                  <a:txBody>
                    <a:bodyPr/>
                    <a:lstStyle/>
                    <a:p>
                      <a:pPr algn="ctr"/>
                      <a:r>
                        <a:rPr lang="en-US" sz="1700" dirty="0" smtClean="0"/>
                        <a:t>Memory</a:t>
                      </a:r>
                      <a:r>
                        <a:rPr lang="en-US" sz="1700" baseline="0" dirty="0" smtClean="0"/>
                        <a:t> representation</a:t>
                      </a:r>
                      <a:endParaRPr lang="en-US" sz="1700" b="1" dirty="0"/>
                    </a:p>
                  </a:txBody>
                  <a:tcPr/>
                </a:tc>
              </a:tr>
              <a:tr h="288471">
                <a:tc>
                  <a:txBody>
                    <a:bodyPr/>
                    <a:lstStyle/>
                    <a:p>
                      <a:pPr algn="ctr"/>
                      <a:r>
                        <a:rPr lang="en-US" sz="1700" b="1" dirty="0" smtClean="0"/>
                        <a:t>0</a:t>
                      </a:r>
                      <a:endParaRPr lang="en-US" sz="1700" b="1" dirty="0"/>
                    </a:p>
                  </a:txBody>
                  <a:tcPr/>
                </a:tc>
                <a:tc>
                  <a:txBody>
                    <a:bodyPr/>
                    <a:lstStyle/>
                    <a:p>
                      <a:pPr algn="ctr"/>
                      <a:r>
                        <a:rPr lang="en-US" sz="1700" b="1" dirty="0" smtClean="0"/>
                        <a:t>00   00</a:t>
                      </a:r>
                      <a:endParaRPr lang="en-US" sz="1700" b="1" dirty="0"/>
                    </a:p>
                  </a:txBody>
                  <a:tcPr/>
                </a:tc>
              </a:tr>
              <a:tr h="288471">
                <a:tc>
                  <a:txBody>
                    <a:bodyPr/>
                    <a:lstStyle/>
                    <a:p>
                      <a:pPr algn="ctr"/>
                      <a:r>
                        <a:rPr lang="en-US" sz="1700" b="1" dirty="0" smtClean="0"/>
                        <a:t>1</a:t>
                      </a:r>
                      <a:endParaRPr lang="en-US" sz="1700" b="1" dirty="0"/>
                    </a:p>
                  </a:txBody>
                  <a:tcPr>
                    <a:solidFill>
                      <a:srgbClr val="E3CEE9"/>
                    </a:solidFill>
                  </a:tcPr>
                </a:tc>
                <a:tc>
                  <a:txBody>
                    <a:bodyPr/>
                    <a:lstStyle/>
                    <a:p>
                      <a:pPr algn="ctr"/>
                      <a:r>
                        <a:rPr lang="en-US" sz="1700" b="1" dirty="0" smtClean="0"/>
                        <a:t>xx   00</a:t>
                      </a:r>
                      <a:endParaRPr lang="en-US" sz="1700" b="1" dirty="0"/>
                    </a:p>
                  </a:txBody>
                  <a:tcPr>
                    <a:solidFill>
                      <a:srgbClr val="E3CEE9"/>
                    </a:solidFill>
                  </a:tcPr>
                </a:tc>
              </a:tr>
            </a:tbl>
          </a:graphicData>
        </a:graphic>
      </p:graphicFrame>
    </p:spTree>
    <p:extLst>
      <p:ext uri="{BB962C8B-B14F-4D97-AF65-F5344CB8AC3E}">
        <p14:creationId xmlns:p14="http://schemas.microsoft.com/office/powerpoint/2010/main" val="446702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printf-tac-toe</a:t>
            </a:r>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To compute “z = x|y” we do:</a:t>
            </a:r>
            <a:br>
              <a:rPr lang="en-US" dirty="0" smtClean="0">
                <a:sym typeface="Wingdings" panose="05000000000000000000" pitchFamily="2" charset="2"/>
              </a:rPr>
            </a:br>
            <a:r>
              <a:rPr lang="en-US" dirty="0" smtClean="0">
                <a:sym typeface="Wingdings" panose="05000000000000000000" pitchFamily="2" charset="2"/>
              </a:rPr>
              <a:t>printf</a:t>
            </a:r>
            <a:r>
              <a:rPr lang="en-US" dirty="0">
                <a:sym typeface="Wingdings" panose="05000000000000000000" pitchFamily="2" charset="2"/>
              </a:rPr>
              <a:t>("%1$s%2$s%3$hhn", </a:t>
            </a:r>
            <a:r>
              <a:rPr lang="en-US" dirty="0" smtClean="0">
                <a:sym typeface="Wingdings" panose="05000000000000000000" pitchFamily="2" charset="2"/>
              </a:rPr>
              <a:t>x, y, &amp;z)</a:t>
            </a:r>
          </a:p>
          <a:p>
            <a:pPr marL="0" indent="0">
              <a:buNone/>
            </a:pPr>
            <a:r>
              <a:rPr lang="en-US" dirty="0" smtClean="0">
                <a:sym typeface="Wingdings" panose="05000000000000000000" pitchFamily="2" charset="2"/>
              </a:rPr>
              <a:t>This will print pointer x as a string, then y as a string, </a:t>
            </a:r>
            <a:br>
              <a:rPr lang="en-US" dirty="0" smtClean="0">
                <a:sym typeface="Wingdings" panose="05000000000000000000" pitchFamily="2" charset="2"/>
              </a:rPr>
            </a:br>
            <a:r>
              <a:rPr lang="en-US" dirty="0" smtClean="0">
                <a:sym typeface="Wingdings" panose="05000000000000000000" pitchFamily="2" charset="2"/>
              </a:rPr>
              <a:t>and then the counter will be written to z.</a:t>
            </a:r>
          </a:p>
          <a:p>
            <a:pPr marL="0" indent="0">
              <a:buNone/>
            </a:pPr>
            <a:r>
              <a:rPr lang="en-US" dirty="0" smtClean="0">
                <a:sym typeface="Wingdings" panose="05000000000000000000" pitchFamily="2" charset="2"/>
              </a:rPr>
              <a:t>For </a:t>
            </a:r>
            <a:r>
              <a:rPr lang="en-US" dirty="0">
                <a:sym typeface="Wingdings" panose="05000000000000000000" pitchFamily="2" charset="2"/>
              </a:rPr>
              <a:t>example, </a:t>
            </a:r>
            <a:r>
              <a:rPr lang="en-US" dirty="0" smtClean="0">
                <a:sym typeface="Wingdings" panose="05000000000000000000" pitchFamily="2" charset="2"/>
              </a:rPr>
              <a:t>if we have:</a:t>
            </a:r>
            <a:endParaRPr lang="en-US" dirty="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When we print x as string, nothing will be printed – counter is 0</a:t>
            </a:r>
          </a:p>
          <a:p>
            <a:pPr marL="0" indent="0">
              <a:buNone/>
            </a:pPr>
            <a:r>
              <a:rPr lang="en-US" dirty="0" smtClean="0">
                <a:sym typeface="Wingdings" panose="05000000000000000000" pitchFamily="2" charset="2"/>
              </a:rPr>
              <a:t>When we print y as string, one byte will be printed – counter is 1</a:t>
            </a:r>
          </a:p>
          <a:p>
            <a:pPr marL="0" indent="0">
              <a:buNone/>
            </a:pPr>
            <a:r>
              <a:rPr lang="en-US" dirty="0" smtClean="0">
                <a:sym typeface="Wingdings" panose="05000000000000000000" pitchFamily="2" charset="2"/>
              </a:rPr>
              <a:t>Then we write the counter value, 1, into z, indicating the result is 1.</a:t>
            </a:r>
            <a:endParaRPr lang="en-US" dirty="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62</a:t>
            </a:fld>
            <a:endParaRPr lang="en-US"/>
          </a:p>
        </p:txBody>
      </p:sp>
      <p:graphicFrame>
        <p:nvGraphicFramePr>
          <p:cNvPr id="5" name="Table 4"/>
          <p:cNvGraphicFramePr>
            <a:graphicFrameLocks noGrp="1"/>
          </p:cNvGraphicFramePr>
          <p:nvPr>
            <p:extLst/>
          </p:nvPr>
        </p:nvGraphicFramePr>
        <p:xfrm>
          <a:off x="8626764" y="472017"/>
          <a:ext cx="3405580" cy="2499360"/>
        </p:xfrm>
        <a:graphic>
          <a:graphicData uri="http://schemas.openxmlformats.org/drawingml/2006/table">
            <a:tbl>
              <a:tblPr firstRow="1" bandRow="1">
                <a:tableStyleId>{5C22544A-7EE6-4342-B048-85BDC9FD1C3A}</a:tableStyleId>
              </a:tblPr>
              <a:tblGrid>
                <a:gridCol w="898412"/>
                <a:gridCol w="2507168"/>
              </a:tblGrid>
              <a:tr h="211522">
                <a:tc>
                  <a:txBody>
                    <a:bodyPr/>
                    <a:lstStyle/>
                    <a:p>
                      <a:r>
                        <a:rPr lang="en-US" sz="1100" b="1" dirty="0" smtClean="0"/>
                        <a:t>Sign</a:t>
                      </a:r>
                      <a:endParaRPr lang="en-US" sz="1100" b="1" dirty="0"/>
                    </a:p>
                  </a:txBody>
                  <a:tcPr/>
                </a:tc>
                <a:tc>
                  <a:txBody>
                    <a:bodyPr/>
                    <a:lstStyle/>
                    <a:p>
                      <a:r>
                        <a:rPr lang="en-US" sz="1100" b="1" dirty="0" smtClean="0"/>
                        <a:t>Meaning</a:t>
                      </a:r>
                      <a:endParaRPr lang="en-US" sz="1100" b="1" dirty="0"/>
                    </a:p>
                  </a:txBody>
                  <a:tcPr/>
                </a:tc>
              </a:tr>
              <a:tr h="211522">
                <a:tc>
                  <a:txBody>
                    <a:bodyPr/>
                    <a:lstStyle/>
                    <a:p>
                      <a:r>
                        <a:rPr lang="en-US" sz="1100" b="1" dirty="0" smtClean="0"/>
                        <a:t>%d</a:t>
                      </a:r>
                      <a:endParaRPr lang="en-US" sz="1100" b="1" dirty="0"/>
                    </a:p>
                  </a:txBody>
                  <a:tcPr/>
                </a:tc>
                <a:tc>
                  <a:txBody>
                    <a:bodyPr/>
                    <a:lstStyle/>
                    <a:p>
                      <a:r>
                        <a:rPr lang="en-US" sz="1100" dirty="0" smtClean="0"/>
                        <a:t>Print integer</a:t>
                      </a:r>
                      <a:endParaRPr lang="en-US" sz="1100" dirty="0"/>
                    </a:p>
                  </a:txBody>
                  <a:tcPr/>
                </a:tc>
              </a:tr>
              <a:tr h="211522">
                <a:tc>
                  <a:txBody>
                    <a:bodyPr/>
                    <a:lstStyle/>
                    <a:p>
                      <a:r>
                        <a:rPr lang="en-US" sz="1100" b="1" dirty="0" smtClean="0"/>
                        <a:t>%s</a:t>
                      </a:r>
                      <a:endParaRPr lang="en-US" sz="11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sym typeface="Wingdings" panose="05000000000000000000" pitchFamily="2" charset="2"/>
                        </a:rPr>
                        <a:t>Print string</a:t>
                      </a:r>
                      <a:endParaRPr lang="en-US" sz="1100" kern="1200" dirty="0">
                        <a:solidFill>
                          <a:schemeClr val="dk1"/>
                        </a:solidFill>
                        <a:latin typeface="+mn-lt"/>
                        <a:ea typeface="+mn-ea"/>
                        <a:cs typeface="+mn-cs"/>
                      </a:endParaRPr>
                    </a:p>
                  </a:txBody>
                  <a:tcPr/>
                </a:tc>
              </a:tr>
              <a:tr h="211522">
                <a:tc>
                  <a:txBody>
                    <a:bodyPr/>
                    <a:lstStyle/>
                    <a:p>
                      <a:r>
                        <a:rPr lang="en-US" sz="1100" b="1" dirty="0" smtClean="0"/>
                        <a:t>%n</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Write # of bytes written so far</a:t>
                      </a:r>
                      <a:endParaRPr lang="en-US" sz="1100" kern="1200" dirty="0">
                        <a:solidFill>
                          <a:schemeClr val="dk1"/>
                        </a:solidFill>
                        <a:latin typeface="+mn-lt"/>
                        <a:ea typeface="+mn-ea"/>
                        <a:cs typeface="+mn-cs"/>
                      </a:endParaRPr>
                    </a:p>
                  </a:txBody>
                  <a:tcPr/>
                </a:tc>
              </a:tr>
              <a:tr h="211522">
                <a:tc>
                  <a:txBody>
                    <a:bodyPr/>
                    <a:lstStyle/>
                    <a:p>
                      <a:r>
                        <a:rPr lang="en-US" sz="1100" b="1" dirty="0" smtClean="0"/>
                        <a:t>%hhn</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Like %n, only mod 256</a:t>
                      </a:r>
                      <a:endParaRPr lang="en-US" sz="1100" kern="1200" dirty="0">
                        <a:solidFill>
                          <a:schemeClr val="dk1"/>
                        </a:solidFill>
                        <a:latin typeface="+mn-lt"/>
                        <a:ea typeface="+mn-ea"/>
                        <a:cs typeface="+mn-cs"/>
                      </a:endParaRPr>
                    </a:p>
                  </a:txBody>
                  <a:tcPr/>
                </a:tc>
              </a:tr>
              <a:tr h="211522">
                <a:tc>
                  <a:txBody>
                    <a:bodyPr/>
                    <a:lstStyle/>
                    <a:p>
                      <a:r>
                        <a:rPr lang="en-US" sz="1100" b="1" dirty="0" smtClean="0"/>
                        <a:t>%08d</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integer padded with</a:t>
                      </a:r>
                      <a:r>
                        <a:rPr lang="en-US" sz="1100" kern="1200" baseline="0" dirty="0" smtClean="0">
                          <a:solidFill>
                            <a:schemeClr val="dk1"/>
                          </a:solidFill>
                          <a:latin typeface="+mn-lt"/>
                          <a:ea typeface="+mn-ea"/>
                          <a:cs typeface="+mn-cs"/>
                          <a:sym typeface="Wingdings" panose="05000000000000000000" pitchFamily="2" charset="2"/>
                        </a:rPr>
                        <a:t> 8 zeros</a:t>
                      </a:r>
                      <a:endParaRPr lang="en-US" sz="1100" kern="1200" dirty="0" smtClean="0">
                        <a:solidFill>
                          <a:schemeClr val="dk1"/>
                        </a:solidFill>
                        <a:latin typeface="+mn-lt"/>
                        <a:ea typeface="+mn-ea"/>
                        <a:cs typeface="+mn-cs"/>
                        <a:sym typeface="Wingdings" panose="05000000000000000000" pitchFamily="2" charset="2"/>
                      </a:endParaRPr>
                    </a:p>
                  </a:txBody>
                  <a:tcPr/>
                </a:tc>
              </a:tr>
              <a:tr h="211522">
                <a:tc>
                  <a:txBody>
                    <a:bodyPr/>
                    <a:lstStyle/>
                    <a:p>
                      <a:r>
                        <a:rPr lang="en-US" sz="1100" b="1" dirty="0" smtClean="0"/>
                        <a:t>%8s</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string padded with</a:t>
                      </a:r>
                      <a:r>
                        <a:rPr lang="en-US" sz="1100" kern="1200" baseline="0" dirty="0" smtClean="0">
                          <a:solidFill>
                            <a:schemeClr val="dk1"/>
                          </a:solidFill>
                          <a:latin typeface="+mn-lt"/>
                          <a:ea typeface="+mn-ea"/>
                          <a:cs typeface="+mn-cs"/>
                          <a:sym typeface="Wingdings" panose="05000000000000000000" pitchFamily="2" charset="2"/>
                        </a:rPr>
                        <a:t> 8 spaces</a:t>
                      </a:r>
                      <a:endParaRPr lang="en-US" sz="1100" kern="1200" dirty="0" smtClean="0">
                        <a:solidFill>
                          <a:schemeClr val="dk1"/>
                        </a:solidFill>
                        <a:latin typeface="+mn-lt"/>
                        <a:ea typeface="+mn-ea"/>
                        <a:cs typeface="+mn-cs"/>
                        <a:sym typeface="Wingdings" panose="05000000000000000000" pitchFamily="2" charset="2"/>
                      </a:endParaRPr>
                    </a:p>
                  </a:txBody>
                  <a:tcPr/>
                </a:tc>
              </a:tr>
              <a:tr h="211522">
                <a:tc>
                  <a:txBody>
                    <a:bodyPr/>
                    <a:lstStyle/>
                    <a:p>
                      <a:r>
                        <a:rPr lang="en-US" sz="1100" b="1" dirty="0" smtClean="0"/>
                        <a:t>%x$y</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argument</a:t>
                      </a:r>
                      <a:r>
                        <a:rPr lang="en-US" sz="1100" kern="1200" baseline="0" dirty="0" smtClean="0">
                          <a:solidFill>
                            <a:schemeClr val="dk1"/>
                          </a:solidFill>
                          <a:latin typeface="+mn-lt"/>
                          <a:ea typeface="+mn-ea"/>
                          <a:cs typeface="+mn-cs"/>
                          <a:sym typeface="Wingdings" panose="05000000000000000000" pitchFamily="2" charset="2"/>
                        </a:rPr>
                        <a:t> #x in format y</a:t>
                      </a:r>
                      <a:endParaRPr lang="en-US" sz="1100" kern="1200" dirty="0" smtClean="0">
                        <a:solidFill>
                          <a:schemeClr val="dk1"/>
                        </a:solidFill>
                        <a:latin typeface="+mn-lt"/>
                        <a:ea typeface="+mn-ea"/>
                        <a:cs typeface="+mn-cs"/>
                        <a:sym typeface="Wingdings" panose="05000000000000000000" pitchFamily="2" charset="2"/>
                      </a:endParaRPr>
                    </a:p>
                  </a:txBody>
                  <a:tcPr/>
                </a:tc>
              </a:tr>
              <a:tr h="338859">
                <a:tc>
                  <a:txBody>
                    <a:bodyPr/>
                    <a:lstStyle/>
                    <a:p>
                      <a:r>
                        <a:rPr lang="en-US" sz="1100" b="1" dirty="0" smtClean="0"/>
                        <a:t>%1$.*2$d</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argument 1, padded with as many zeros as in argument 2</a:t>
                      </a:r>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623995053"/>
              </p:ext>
            </p:extLst>
          </p:nvPr>
        </p:nvGraphicFramePr>
        <p:xfrm>
          <a:off x="6175297" y="469749"/>
          <a:ext cx="2228474" cy="1310640"/>
        </p:xfrm>
        <a:graphic>
          <a:graphicData uri="http://schemas.openxmlformats.org/drawingml/2006/table">
            <a:tbl>
              <a:tblPr firstRow="1" bandRow="1">
                <a:tableStyleId>{5C22544A-7EE6-4342-B048-85BDC9FD1C3A}</a:tableStyleId>
              </a:tblPr>
              <a:tblGrid>
                <a:gridCol w="704474"/>
                <a:gridCol w="1524000"/>
              </a:tblGrid>
              <a:tr h="409725">
                <a:tc>
                  <a:txBody>
                    <a:bodyPr/>
                    <a:lstStyle/>
                    <a:p>
                      <a:pPr algn="ctr"/>
                      <a:r>
                        <a:rPr lang="en-US" sz="1700" b="1" dirty="0" smtClean="0"/>
                        <a:t>Bit</a:t>
                      </a:r>
                      <a:r>
                        <a:rPr lang="en-US" sz="1700" b="1" baseline="0" dirty="0" smtClean="0"/>
                        <a:t> Value</a:t>
                      </a:r>
                      <a:endParaRPr lang="en-US" sz="1700" b="1" dirty="0"/>
                    </a:p>
                  </a:txBody>
                  <a:tcPr/>
                </a:tc>
                <a:tc>
                  <a:txBody>
                    <a:bodyPr/>
                    <a:lstStyle/>
                    <a:p>
                      <a:pPr algn="ctr"/>
                      <a:r>
                        <a:rPr lang="en-US" sz="1700" dirty="0" smtClean="0"/>
                        <a:t>Memory</a:t>
                      </a:r>
                      <a:r>
                        <a:rPr lang="en-US" sz="1700" baseline="0" dirty="0" smtClean="0"/>
                        <a:t> representation</a:t>
                      </a:r>
                      <a:endParaRPr lang="en-US" sz="1700" b="1" dirty="0"/>
                    </a:p>
                  </a:txBody>
                  <a:tcPr/>
                </a:tc>
              </a:tr>
              <a:tr h="288471">
                <a:tc>
                  <a:txBody>
                    <a:bodyPr/>
                    <a:lstStyle/>
                    <a:p>
                      <a:pPr algn="ctr"/>
                      <a:r>
                        <a:rPr lang="en-US" sz="1700" b="1" dirty="0" smtClean="0"/>
                        <a:t>0</a:t>
                      </a:r>
                      <a:endParaRPr lang="en-US" sz="1700" b="1" dirty="0"/>
                    </a:p>
                  </a:txBody>
                  <a:tcPr/>
                </a:tc>
                <a:tc>
                  <a:txBody>
                    <a:bodyPr/>
                    <a:lstStyle/>
                    <a:p>
                      <a:pPr algn="ctr"/>
                      <a:r>
                        <a:rPr lang="en-US" sz="1700" b="1" dirty="0" smtClean="0"/>
                        <a:t>00   00</a:t>
                      </a:r>
                      <a:endParaRPr lang="en-US" sz="1700" b="1" dirty="0"/>
                    </a:p>
                  </a:txBody>
                  <a:tcPr/>
                </a:tc>
              </a:tr>
              <a:tr h="288471">
                <a:tc>
                  <a:txBody>
                    <a:bodyPr/>
                    <a:lstStyle/>
                    <a:p>
                      <a:pPr algn="ctr"/>
                      <a:r>
                        <a:rPr lang="en-US" sz="1700" b="1" dirty="0" smtClean="0"/>
                        <a:t>1</a:t>
                      </a:r>
                      <a:endParaRPr lang="en-US" sz="1700" b="1" dirty="0"/>
                    </a:p>
                  </a:txBody>
                  <a:tcPr>
                    <a:solidFill>
                      <a:srgbClr val="E3CEE9"/>
                    </a:solidFill>
                  </a:tcPr>
                </a:tc>
                <a:tc>
                  <a:txBody>
                    <a:bodyPr/>
                    <a:lstStyle/>
                    <a:p>
                      <a:pPr algn="ctr"/>
                      <a:r>
                        <a:rPr lang="en-US" sz="1700" b="1" dirty="0" smtClean="0"/>
                        <a:t>xx   00</a:t>
                      </a:r>
                      <a:endParaRPr lang="en-US" sz="1700" b="1" dirty="0"/>
                    </a:p>
                  </a:txBody>
                  <a:tcPr>
                    <a:solidFill>
                      <a:srgbClr val="E3CEE9"/>
                    </a:solidFill>
                  </a:tcPr>
                </a:tc>
              </a:tr>
            </a:tbl>
          </a:graphicData>
        </a:graphic>
      </p:graphicFrame>
      <p:grpSp>
        <p:nvGrpSpPr>
          <p:cNvPr id="17" name="Group 16"/>
          <p:cNvGrpSpPr/>
          <p:nvPr/>
        </p:nvGrpSpPr>
        <p:grpSpPr>
          <a:xfrm>
            <a:off x="4423939" y="3775003"/>
            <a:ext cx="2606488" cy="646331"/>
            <a:chOff x="4975412" y="2277035"/>
            <a:chExt cx="2606488" cy="646331"/>
          </a:xfrm>
        </p:grpSpPr>
        <p:sp>
          <p:nvSpPr>
            <p:cNvPr id="6" name="TextBox 5"/>
            <p:cNvSpPr txBox="1"/>
            <p:nvPr/>
          </p:nvSpPr>
          <p:spPr>
            <a:xfrm>
              <a:off x="4975412" y="2277035"/>
              <a:ext cx="2606488" cy="646331"/>
            </a:xfrm>
            <a:prstGeom prst="rect">
              <a:avLst/>
            </a:prstGeom>
            <a:noFill/>
          </p:spPr>
          <p:txBody>
            <a:bodyPr wrap="square" rtlCol="0">
              <a:spAutoFit/>
            </a:bodyPr>
            <a:lstStyle/>
            <a:p>
              <a:r>
                <a:rPr lang="en-US" dirty="0" smtClean="0"/>
                <a:t>x=0         00  00</a:t>
              </a:r>
            </a:p>
            <a:p>
              <a:r>
                <a:rPr lang="en-US" dirty="0" smtClean="0"/>
                <a:t>y=1         xx   00</a:t>
              </a:r>
            </a:p>
          </p:txBody>
        </p:sp>
        <p:sp>
          <p:nvSpPr>
            <p:cNvPr id="8" name="Rectangle 7"/>
            <p:cNvSpPr/>
            <p:nvPr/>
          </p:nvSpPr>
          <p:spPr>
            <a:xfrm>
              <a:off x="5789661" y="2635307"/>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p:cNvSpPr/>
            <p:nvPr/>
          </p:nvSpPr>
          <p:spPr>
            <a:xfrm>
              <a:off x="5458872" y="2653895"/>
              <a:ext cx="284703" cy="17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5459666" y="2378068"/>
              <a:ext cx="284703" cy="17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789661" y="2356911"/>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 name="Group 36"/>
          <p:cNvGrpSpPr/>
          <p:nvPr/>
        </p:nvGrpSpPr>
        <p:grpSpPr>
          <a:xfrm>
            <a:off x="6270125" y="3778342"/>
            <a:ext cx="1520603" cy="369332"/>
            <a:chOff x="6282277" y="3918450"/>
            <a:chExt cx="1520603" cy="369332"/>
          </a:xfrm>
        </p:grpSpPr>
        <p:sp>
          <p:nvSpPr>
            <p:cNvPr id="30" name="TextBox 29"/>
            <p:cNvSpPr txBox="1"/>
            <p:nvPr/>
          </p:nvSpPr>
          <p:spPr>
            <a:xfrm>
              <a:off x="6282277" y="3918450"/>
              <a:ext cx="1520603" cy="369332"/>
            </a:xfrm>
            <a:prstGeom prst="rect">
              <a:avLst/>
            </a:prstGeom>
            <a:noFill/>
          </p:spPr>
          <p:txBody>
            <a:bodyPr wrap="square" rtlCol="0">
              <a:spAutoFit/>
            </a:bodyPr>
            <a:lstStyle/>
            <a:p>
              <a:r>
                <a:rPr lang="en-US" dirty="0" smtClean="0"/>
                <a:t>counter</a:t>
              </a:r>
            </a:p>
          </p:txBody>
        </p:sp>
        <p:sp>
          <p:nvSpPr>
            <p:cNvPr id="35" name="Rectangle 34"/>
            <p:cNvSpPr/>
            <p:nvPr/>
          </p:nvSpPr>
          <p:spPr>
            <a:xfrm>
              <a:off x="7199759" y="4016569"/>
              <a:ext cx="473581"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7" name="TextBox 46"/>
          <p:cNvSpPr txBox="1"/>
          <p:nvPr/>
        </p:nvSpPr>
        <p:spPr>
          <a:xfrm>
            <a:off x="5218545" y="4345260"/>
            <a:ext cx="2606488" cy="369332"/>
          </a:xfrm>
          <a:prstGeom prst="rect">
            <a:avLst/>
          </a:prstGeom>
          <a:noFill/>
        </p:spPr>
        <p:txBody>
          <a:bodyPr wrap="square" rtlCol="0">
            <a:spAutoFit/>
          </a:bodyPr>
          <a:lstStyle/>
          <a:p>
            <a:r>
              <a:rPr lang="en-US" dirty="0" smtClean="0"/>
              <a:t>01   00</a:t>
            </a:r>
            <a:endParaRPr lang="en-US" dirty="0"/>
          </a:p>
        </p:txBody>
      </p:sp>
      <p:sp>
        <p:nvSpPr>
          <p:cNvPr id="48" name="Rectangle 47"/>
          <p:cNvSpPr/>
          <p:nvPr/>
        </p:nvSpPr>
        <p:spPr>
          <a:xfrm>
            <a:off x="5238188" y="4426534"/>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ight Arrow 48"/>
          <p:cNvSpPr/>
          <p:nvPr/>
        </p:nvSpPr>
        <p:spPr>
          <a:xfrm rot="10800000">
            <a:off x="4904824" y="4444335"/>
            <a:ext cx="284703" cy="17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4423939" y="4337701"/>
            <a:ext cx="541606" cy="369332"/>
          </a:xfrm>
          <a:prstGeom prst="rect">
            <a:avLst/>
          </a:prstGeom>
          <a:noFill/>
        </p:spPr>
        <p:txBody>
          <a:bodyPr wrap="square" rtlCol="0">
            <a:spAutoFit/>
          </a:bodyPr>
          <a:lstStyle/>
          <a:p>
            <a:r>
              <a:rPr lang="en-US" dirty="0" smtClean="0"/>
              <a:t>z</a:t>
            </a:r>
            <a:endParaRPr lang="en-US" dirty="0"/>
          </a:p>
        </p:txBody>
      </p:sp>
      <p:sp>
        <p:nvSpPr>
          <p:cNvPr id="51" name="TextBox 50"/>
          <p:cNvSpPr txBox="1"/>
          <p:nvPr/>
        </p:nvSpPr>
        <p:spPr>
          <a:xfrm>
            <a:off x="7283427" y="3789866"/>
            <a:ext cx="755521" cy="369332"/>
          </a:xfrm>
          <a:prstGeom prst="rect">
            <a:avLst/>
          </a:prstGeom>
          <a:noFill/>
        </p:spPr>
        <p:txBody>
          <a:bodyPr wrap="square" rtlCol="0">
            <a:spAutoFit/>
          </a:bodyPr>
          <a:lstStyle/>
          <a:p>
            <a:r>
              <a:rPr lang="en-US" dirty="0" smtClean="0"/>
              <a:t>0</a:t>
            </a:r>
          </a:p>
        </p:txBody>
      </p:sp>
      <p:sp>
        <p:nvSpPr>
          <p:cNvPr id="52" name="TextBox 51"/>
          <p:cNvSpPr txBox="1"/>
          <p:nvPr/>
        </p:nvSpPr>
        <p:spPr>
          <a:xfrm>
            <a:off x="7283427" y="3789866"/>
            <a:ext cx="1520603" cy="369332"/>
          </a:xfrm>
          <a:prstGeom prst="rect">
            <a:avLst/>
          </a:prstGeom>
          <a:noFill/>
        </p:spPr>
        <p:txBody>
          <a:bodyPr wrap="square" rtlCol="0">
            <a:spAutoFit/>
          </a:bodyPr>
          <a:lstStyle/>
          <a:p>
            <a:r>
              <a:rPr lang="en-US" dirty="0" smtClean="0"/>
              <a:t>1</a:t>
            </a:r>
          </a:p>
        </p:txBody>
      </p:sp>
      <p:sp>
        <p:nvSpPr>
          <p:cNvPr id="53" name="TextBox 52"/>
          <p:cNvSpPr txBox="1"/>
          <p:nvPr/>
        </p:nvSpPr>
        <p:spPr>
          <a:xfrm>
            <a:off x="4423939" y="4337701"/>
            <a:ext cx="541606" cy="369332"/>
          </a:xfrm>
          <a:prstGeom prst="rect">
            <a:avLst/>
          </a:prstGeom>
          <a:noFill/>
        </p:spPr>
        <p:txBody>
          <a:bodyPr wrap="square" rtlCol="0">
            <a:spAutoFit/>
          </a:bodyPr>
          <a:lstStyle/>
          <a:p>
            <a:r>
              <a:rPr lang="en-US" dirty="0" smtClean="0"/>
              <a:t>z=1</a:t>
            </a:r>
            <a:endParaRPr lang="en-US" dirty="0"/>
          </a:p>
        </p:txBody>
      </p:sp>
      <p:sp>
        <p:nvSpPr>
          <p:cNvPr id="54" name="TextBox 53"/>
          <p:cNvSpPr txBox="1"/>
          <p:nvPr/>
        </p:nvSpPr>
        <p:spPr>
          <a:xfrm>
            <a:off x="5607555" y="4345260"/>
            <a:ext cx="2606488" cy="369332"/>
          </a:xfrm>
          <a:prstGeom prst="rect">
            <a:avLst/>
          </a:prstGeom>
          <a:noFill/>
        </p:spPr>
        <p:txBody>
          <a:bodyPr wrap="square" rtlCol="0">
            <a:spAutoFit/>
          </a:bodyPr>
          <a:lstStyle/>
          <a:p>
            <a:r>
              <a:rPr lang="en-US" dirty="0" smtClean="0"/>
              <a:t>00</a:t>
            </a:r>
            <a:endParaRPr lang="en-US" dirty="0"/>
          </a:p>
        </p:txBody>
      </p:sp>
    </p:spTree>
    <p:extLst>
      <p:ext uri="{BB962C8B-B14F-4D97-AF65-F5344CB8AC3E}">
        <p14:creationId xmlns:p14="http://schemas.microsoft.com/office/powerpoint/2010/main" val="3867525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5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9" grpId="0" animBg="1"/>
      <p:bldP spid="50" grpId="0"/>
      <p:bldP spid="51" grpId="0"/>
      <p:bldP spid="51" grpId="1"/>
      <p:bldP spid="52" grpId="0"/>
      <p:bldP spid="53" grpId="0"/>
      <p:bldP spid="54" grpId="0"/>
      <p:bldP spid="54"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printf-tac-toe</a:t>
            </a:r>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To compute “z = !x” we do:</a:t>
            </a:r>
            <a:r>
              <a:rPr lang="en-US" dirty="0">
                <a:sym typeface="Wingdings" panose="05000000000000000000" pitchFamily="2" charset="2"/>
              </a:rPr>
              <a:t/>
            </a:r>
            <a:br>
              <a:rPr lang="en-US" dirty="0">
                <a:sym typeface="Wingdings" panose="05000000000000000000" pitchFamily="2" charset="2"/>
              </a:rPr>
            </a:br>
            <a:r>
              <a:rPr lang="en-US" dirty="0">
                <a:sym typeface="Wingdings" panose="05000000000000000000" pitchFamily="2" charset="2"/>
              </a:rPr>
              <a:t>printf("%1$255d%1$s%hhn", x, &amp;z)</a:t>
            </a:r>
          </a:p>
          <a:p>
            <a:pPr marL="0" indent="0">
              <a:buNone/>
            </a:pPr>
            <a:r>
              <a:rPr lang="en-US" dirty="0">
                <a:sym typeface="Wingdings" panose="05000000000000000000" pitchFamily="2" charset="2"/>
              </a:rPr>
              <a:t>This will print </a:t>
            </a:r>
            <a:r>
              <a:rPr lang="en-US" dirty="0" smtClean="0">
                <a:sym typeface="Wingdings" panose="05000000000000000000" pitchFamily="2" charset="2"/>
              </a:rPr>
              <a:t>x as an int, padded </a:t>
            </a:r>
            <a:r>
              <a:rPr lang="en-US" dirty="0">
                <a:sym typeface="Wingdings" panose="05000000000000000000" pitchFamily="2" charset="2"/>
              </a:rPr>
              <a:t>with 255 </a:t>
            </a:r>
            <a:r>
              <a:rPr lang="en-US" dirty="0" smtClean="0">
                <a:sym typeface="Wingdings" panose="05000000000000000000" pitchFamily="2" charset="2"/>
              </a:rPr>
              <a:t>zeros,</a:t>
            </a:r>
            <a:br>
              <a:rPr lang="en-US" dirty="0" smtClean="0">
                <a:sym typeface="Wingdings" panose="05000000000000000000" pitchFamily="2" charset="2"/>
              </a:rPr>
            </a:br>
            <a:r>
              <a:rPr lang="en-US" dirty="0" smtClean="0">
                <a:sym typeface="Wingdings" panose="05000000000000000000" pitchFamily="2" charset="2"/>
              </a:rPr>
              <a:t>Then print pointer x </a:t>
            </a:r>
            <a:r>
              <a:rPr lang="en-US" dirty="0">
                <a:sym typeface="Wingdings" panose="05000000000000000000" pitchFamily="2" charset="2"/>
              </a:rPr>
              <a:t>as a </a:t>
            </a:r>
            <a:r>
              <a:rPr lang="en-US" dirty="0" smtClean="0">
                <a:sym typeface="Wingdings" panose="05000000000000000000" pitchFamily="2" charset="2"/>
              </a:rPr>
              <a:t>string, and finally the counter will be written to z.</a:t>
            </a:r>
          </a:p>
          <a:p>
            <a:pPr marL="0" indent="0">
              <a:buNone/>
            </a:pPr>
            <a:r>
              <a:rPr lang="en-US" dirty="0" smtClean="0">
                <a:sym typeface="Wingdings" panose="05000000000000000000" pitchFamily="2" charset="2"/>
              </a:rPr>
              <a:t>For </a:t>
            </a:r>
            <a:r>
              <a:rPr lang="en-US" dirty="0">
                <a:sym typeface="Wingdings" panose="05000000000000000000" pitchFamily="2" charset="2"/>
              </a:rPr>
              <a:t>example, </a:t>
            </a:r>
            <a:r>
              <a:rPr lang="en-US" dirty="0" smtClean="0">
                <a:sym typeface="Wingdings" panose="05000000000000000000" pitchFamily="2" charset="2"/>
              </a:rPr>
              <a:t>if we have:</a:t>
            </a:r>
            <a:endParaRPr lang="en-US" dirty="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When we print x as padded int, 255 zeros will be printed – counter is 255</a:t>
            </a:r>
          </a:p>
          <a:p>
            <a:pPr marL="0" indent="0">
              <a:buNone/>
            </a:pPr>
            <a:r>
              <a:rPr lang="en-US" dirty="0" smtClean="0">
                <a:sym typeface="Wingdings" panose="05000000000000000000" pitchFamily="2" charset="2"/>
              </a:rPr>
              <a:t>When we print x as string, nothing will be printed – counter is 255</a:t>
            </a:r>
          </a:p>
          <a:p>
            <a:pPr marL="0" indent="0">
              <a:buNone/>
            </a:pPr>
            <a:r>
              <a:rPr lang="en-US" dirty="0" smtClean="0">
                <a:sym typeface="Wingdings" panose="05000000000000000000" pitchFamily="2" charset="2"/>
              </a:rPr>
              <a:t>Then we write the counter value, 255, into z, indicating the result is 1.</a:t>
            </a:r>
            <a:endParaRPr lang="en-US" dirty="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63</a:t>
            </a:fld>
            <a:endParaRPr lang="en-US"/>
          </a:p>
        </p:txBody>
      </p:sp>
      <p:graphicFrame>
        <p:nvGraphicFramePr>
          <p:cNvPr id="5" name="Table 4"/>
          <p:cNvGraphicFramePr>
            <a:graphicFrameLocks noGrp="1"/>
          </p:cNvGraphicFramePr>
          <p:nvPr>
            <p:extLst/>
          </p:nvPr>
        </p:nvGraphicFramePr>
        <p:xfrm>
          <a:off x="8626764" y="472017"/>
          <a:ext cx="3405580" cy="2499360"/>
        </p:xfrm>
        <a:graphic>
          <a:graphicData uri="http://schemas.openxmlformats.org/drawingml/2006/table">
            <a:tbl>
              <a:tblPr firstRow="1" bandRow="1">
                <a:tableStyleId>{5C22544A-7EE6-4342-B048-85BDC9FD1C3A}</a:tableStyleId>
              </a:tblPr>
              <a:tblGrid>
                <a:gridCol w="898412"/>
                <a:gridCol w="2507168"/>
              </a:tblGrid>
              <a:tr h="211522">
                <a:tc>
                  <a:txBody>
                    <a:bodyPr/>
                    <a:lstStyle/>
                    <a:p>
                      <a:r>
                        <a:rPr lang="en-US" sz="1100" b="1" dirty="0" smtClean="0"/>
                        <a:t>Sign</a:t>
                      </a:r>
                      <a:endParaRPr lang="en-US" sz="1100" b="1" dirty="0"/>
                    </a:p>
                  </a:txBody>
                  <a:tcPr/>
                </a:tc>
                <a:tc>
                  <a:txBody>
                    <a:bodyPr/>
                    <a:lstStyle/>
                    <a:p>
                      <a:r>
                        <a:rPr lang="en-US" sz="1100" b="1" dirty="0" smtClean="0"/>
                        <a:t>Meaning</a:t>
                      </a:r>
                      <a:endParaRPr lang="en-US" sz="1100" b="1" dirty="0"/>
                    </a:p>
                  </a:txBody>
                  <a:tcPr/>
                </a:tc>
              </a:tr>
              <a:tr h="211522">
                <a:tc>
                  <a:txBody>
                    <a:bodyPr/>
                    <a:lstStyle/>
                    <a:p>
                      <a:r>
                        <a:rPr lang="en-US" sz="1100" b="1" dirty="0" smtClean="0"/>
                        <a:t>%d</a:t>
                      </a:r>
                      <a:endParaRPr lang="en-US" sz="1100" b="1" dirty="0"/>
                    </a:p>
                  </a:txBody>
                  <a:tcPr/>
                </a:tc>
                <a:tc>
                  <a:txBody>
                    <a:bodyPr/>
                    <a:lstStyle/>
                    <a:p>
                      <a:r>
                        <a:rPr lang="en-US" sz="1100" dirty="0" smtClean="0"/>
                        <a:t>Print integer</a:t>
                      </a:r>
                      <a:endParaRPr lang="en-US" sz="1100" dirty="0"/>
                    </a:p>
                  </a:txBody>
                  <a:tcPr/>
                </a:tc>
              </a:tr>
              <a:tr h="211522">
                <a:tc>
                  <a:txBody>
                    <a:bodyPr/>
                    <a:lstStyle/>
                    <a:p>
                      <a:r>
                        <a:rPr lang="en-US" sz="1100" b="1" dirty="0" smtClean="0"/>
                        <a:t>%s</a:t>
                      </a:r>
                      <a:endParaRPr lang="en-US" sz="11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sym typeface="Wingdings" panose="05000000000000000000" pitchFamily="2" charset="2"/>
                        </a:rPr>
                        <a:t>Print string</a:t>
                      </a:r>
                      <a:endParaRPr lang="en-US" sz="1100" kern="1200" dirty="0">
                        <a:solidFill>
                          <a:schemeClr val="dk1"/>
                        </a:solidFill>
                        <a:latin typeface="+mn-lt"/>
                        <a:ea typeface="+mn-ea"/>
                        <a:cs typeface="+mn-cs"/>
                      </a:endParaRPr>
                    </a:p>
                  </a:txBody>
                  <a:tcPr/>
                </a:tc>
              </a:tr>
              <a:tr h="211522">
                <a:tc>
                  <a:txBody>
                    <a:bodyPr/>
                    <a:lstStyle/>
                    <a:p>
                      <a:r>
                        <a:rPr lang="en-US" sz="1100" b="1" dirty="0" smtClean="0"/>
                        <a:t>%n</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Write # of bytes written so far</a:t>
                      </a:r>
                      <a:endParaRPr lang="en-US" sz="1100" kern="1200" dirty="0">
                        <a:solidFill>
                          <a:schemeClr val="dk1"/>
                        </a:solidFill>
                        <a:latin typeface="+mn-lt"/>
                        <a:ea typeface="+mn-ea"/>
                        <a:cs typeface="+mn-cs"/>
                      </a:endParaRPr>
                    </a:p>
                  </a:txBody>
                  <a:tcPr/>
                </a:tc>
              </a:tr>
              <a:tr h="211522">
                <a:tc>
                  <a:txBody>
                    <a:bodyPr/>
                    <a:lstStyle/>
                    <a:p>
                      <a:r>
                        <a:rPr lang="en-US" sz="1100" b="1" dirty="0" smtClean="0"/>
                        <a:t>%hhn</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Like %n, only mod 256</a:t>
                      </a:r>
                      <a:endParaRPr lang="en-US" sz="1100" kern="1200" dirty="0">
                        <a:solidFill>
                          <a:schemeClr val="dk1"/>
                        </a:solidFill>
                        <a:latin typeface="+mn-lt"/>
                        <a:ea typeface="+mn-ea"/>
                        <a:cs typeface="+mn-cs"/>
                      </a:endParaRPr>
                    </a:p>
                  </a:txBody>
                  <a:tcPr/>
                </a:tc>
              </a:tr>
              <a:tr h="211522">
                <a:tc>
                  <a:txBody>
                    <a:bodyPr/>
                    <a:lstStyle/>
                    <a:p>
                      <a:r>
                        <a:rPr lang="en-US" sz="1100" b="1" dirty="0" smtClean="0"/>
                        <a:t>%08d</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integer padded with</a:t>
                      </a:r>
                      <a:r>
                        <a:rPr lang="en-US" sz="1100" kern="1200" baseline="0" dirty="0" smtClean="0">
                          <a:solidFill>
                            <a:schemeClr val="dk1"/>
                          </a:solidFill>
                          <a:latin typeface="+mn-lt"/>
                          <a:ea typeface="+mn-ea"/>
                          <a:cs typeface="+mn-cs"/>
                          <a:sym typeface="Wingdings" panose="05000000000000000000" pitchFamily="2" charset="2"/>
                        </a:rPr>
                        <a:t> 8 zeros</a:t>
                      </a:r>
                      <a:endParaRPr lang="en-US" sz="1100" kern="1200" dirty="0" smtClean="0">
                        <a:solidFill>
                          <a:schemeClr val="dk1"/>
                        </a:solidFill>
                        <a:latin typeface="+mn-lt"/>
                        <a:ea typeface="+mn-ea"/>
                        <a:cs typeface="+mn-cs"/>
                        <a:sym typeface="Wingdings" panose="05000000000000000000" pitchFamily="2" charset="2"/>
                      </a:endParaRPr>
                    </a:p>
                  </a:txBody>
                  <a:tcPr/>
                </a:tc>
              </a:tr>
              <a:tr h="211522">
                <a:tc>
                  <a:txBody>
                    <a:bodyPr/>
                    <a:lstStyle/>
                    <a:p>
                      <a:r>
                        <a:rPr lang="en-US" sz="1100" b="1" dirty="0" smtClean="0"/>
                        <a:t>%8s</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string padded with</a:t>
                      </a:r>
                      <a:r>
                        <a:rPr lang="en-US" sz="1100" kern="1200" baseline="0" dirty="0" smtClean="0">
                          <a:solidFill>
                            <a:schemeClr val="dk1"/>
                          </a:solidFill>
                          <a:latin typeface="+mn-lt"/>
                          <a:ea typeface="+mn-ea"/>
                          <a:cs typeface="+mn-cs"/>
                          <a:sym typeface="Wingdings" panose="05000000000000000000" pitchFamily="2" charset="2"/>
                        </a:rPr>
                        <a:t> 8 spaces</a:t>
                      </a:r>
                      <a:endParaRPr lang="en-US" sz="1100" kern="1200" dirty="0" smtClean="0">
                        <a:solidFill>
                          <a:schemeClr val="dk1"/>
                        </a:solidFill>
                        <a:latin typeface="+mn-lt"/>
                        <a:ea typeface="+mn-ea"/>
                        <a:cs typeface="+mn-cs"/>
                        <a:sym typeface="Wingdings" panose="05000000000000000000" pitchFamily="2" charset="2"/>
                      </a:endParaRPr>
                    </a:p>
                  </a:txBody>
                  <a:tcPr/>
                </a:tc>
              </a:tr>
              <a:tr h="211522">
                <a:tc>
                  <a:txBody>
                    <a:bodyPr/>
                    <a:lstStyle/>
                    <a:p>
                      <a:r>
                        <a:rPr lang="en-US" sz="1100" b="1" dirty="0" smtClean="0"/>
                        <a:t>%x$y</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argument</a:t>
                      </a:r>
                      <a:r>
                        <a:rPr lang="en-US" sz="1100" kern="1200" baseline="0" dirty="0" smtClean="0">
                          <a:solidFill>
                            <a:schemeClr val="dk1"/>
                          </a:solidFill>
                          <a:latin typeface="+mn-lt"/>
                          <a:ea typeface="+mn-ea"/>
                          <a:cs typeface="+mn-cs"/>
                          <a:sym typeface="Wingdings" panose="05000000000000000000" pitchFamily="2" charset="2"/>
                        </a:rPr>
                        <a:t> #x in format y</a:t>
                      </a:r>
                      <a:endParaRPr lang="en-US" sz="1100" kern="1200" dirty="0" smtClean="0">
                        <a:solidFill>
                          <a:schemeClr val="dk1"/>
                        </a:solidFill>
                        <a:latin typeface="+mn-lt"/>
                        <a:ea typeface="+mn-ea"/>
                        <a:cs typeface="+mn-cs"/>
                        <a:sym typeface="Wingdings" panose="05000000000000000000" pitchFamily="2" charset="2"/>
                      </a:endParaRPr>
                    </a:p>
                  </a:txBody>
                  <a:tcPr/>
                </a:tc>
              </a:tr>
              <a:tr h="338859">
                <a:tc>
                  <a:txBody>
                    <a:bodyPr/>
                    <a:lstStyle/>
                    <a:p>
                      <a:r>
                        <a:rPr lang="en-US" sz="1100" b="1" dirty="0" smtClean="0"/>
                        <a:t>%1$.*2$d</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argument 1, padded with as many zeros as in argument 2</a:t>
                      </a:r>
                    </a:p>
                  </a:txBody>
                  <a:tcPr/>
                </a:tc>
              </a:tr>
            </a:tbl>
          </a:graphicData>
        </a:graphic>
      </p:graphicFrame>
      <p:graphicFrame>
        <p:nvGraphicFramePr>
          <p:cNvPr id="20" name="Table 19"/>
          <p:cNvGraphicFramePr>
            <a:graphicFrameLocks noGrp="1"/>
          </p:cNvGraphicFramePr>
          <p:nvPr>
            <p:extLst/>
          </p:nvPr>
        </p:nvGraphicFramePr>
        <p:xfrm>
          <a:off x="6175297" y="469749"/>
          <a:ext cx="2228474" cy="1310640"/>
        </p:xfrm>
        <a:graphic>
          <a:graphicData uri="http://schemas.openxmlformats.org/drawingml/2006/table">
            <a:tbl>
              <a:tblPr firstRow="1" bandRow="1">
                <a:tableStyleId>{5C22544A-7EE6-4342-B048-85BDC9FD1C3A}</a:tableStyleId>
              </a:tblPr>
              <a:tblGrid>
                <a:gridCol w="704474"/>
                <a:gridCol w="1524000"/>
              </a:tblGrid>
              <a:tr h="409725">
                <a:tc>
                  <a:txBody>
                    <a:bodyPr/>
                    <a:lstStyle/>
                    <a:p>
                      <a:pPr algn="ctr"/>
                      <a:r>
                        <a:rPr lang="en-US" sz="1700" b="1" dirty="0" smtClean="0"/>
                        <a:t>Bit</a:t>
                      </a:r>
                      <a:r>
                        <a:rPr lang="en-US" sz="1700" b="1" baseline="0" dirty="0" smtClean="0"/>
                        <a:t> Value</a:t>
                      </a:r>
                      <a:endParaRPr lang="en-US" sz="1700" b="1" dirty="0"/>
                    </a:p>
                  </a:txBody>
                  <a:tcPr/>
                </a:tc>
                <a:tc>
                  <a:txBody>
                    <a:bodyPr/>
                    <a:lstStyle/>
                    <a:p>
                      <a:pPr algn="ctr"/>
                      <a:r>
                        <a:rPr lang="en-US" sz="1700" dirty="0" smtClean="0"/>
                        <a:t>Memory</a:t>
                      </a:r>
                      <a:r>
                        <a:rPr lang="en-US" sz="1700" baseline="0" dirty="0" smtClean="0"/>
                        <a:t> representation</a:t>
                      </a:r>
                      <a:endParaRPr lang="en-US" sz="1700" b="1" dirty="0"/>
                    </a:p>
                  </a:txBody>
                  <a:tcPr/>
                </a:tc>
              </a:tr>
              <a:tr h="288471">
                <a:tc>
                  <a:txBody>
                    <a:bodyPr/>
                    <a:lstStyle/>
                    <a:p>
                      <a:pPr algn="ctr"/>
                      <a:r>
                        <a:rPr lang="en-US" sz="1700" b="1" dirty="0" smtClean="0"/>
                        <a:t>0</a:t>
                      </a:r>
                      <a:endParaRPr lang="en-US" sz="1700" b="1" dirty="0"/>
                    </a:p>
                  </a:txBody>
                  <a:tcPr/>
                </a:tc>
                <a:tc>
                  <a:txBody>
                    <a:bodyPr/>
                    <a:lstStyle/>
                    <a:p>
                      <a:pPr algn="ctr"/>
                      <a:r>
                        <a:rPr lang="en-US" sz="1700" b="1" dirty="0" smtClean="0"/>
                        <a:t>00   00</a:t>
                      </a:r>
                      <a:endParaRPr lang="en-US" sz="1700" b="1" dirty="0"/>
                    </a:p>
                  </a:txBody>
                  <a:tcPr/>
                </a:tc>
              </a:tr>
              <a:tr h="288471">
                <a:tc>
                  <a:txBody>
                    <a:bodyPr/>
                    <a:lstStyle/>
                    <a:p>
                      <a:pPr algn="ctr"/>
                      <a:r>
                        <a:rPr lang="en-US" sz="1700" b="1" dirty="0" smtClean="0"/>
                        <a:t>1</a:t>
                      </a:r>
                      <a:endParaRPr lang="en-US" sz="1700" b="1" dirty="0"/>
                    </a:p>
                  </a:txBody>
                  <a:tcPr>
                    <a:solidFill>
                      <a:srgbClr val="E3CEE9"/>
                    </a:solidFill>
                  </a:tcPr>
                </a:tc>
                <a:tc>
                  <a:txBody>
                    <a:bodyPr/>
                    <a:lstStyle/>
                    <a:p>
                      <a:pPr algn="ctr"/>
                      <a:r>
                        <a:rPr lang="en-US" sz="1700" b="1" dirty="0" smtClean="0"/>
                        <a:t>xx   00</a:t>
                      </a:r>
                      <a:endParaRPr lang="en-US" sz="1700" b="1" dirty="0"/>
                    </a:p>
                  </a:txBody>
                  <a:tcPr>
                    <a:solidFill>
                      <a:srgbClr val="E3CEE9"/>
                    </a:solidFill>
                  </a:tcPr>
                </a:tc>
              </a:tr>
            </a:tbl>
          </a:graphicData>
        </a:graphic>
      </p:graphicFrame>
      <p:grpSp>
        <p:nvGrpSpPr>
          <p:cNvPr id="17" name="Group 16"/>
          <p:cNvGrpSpPr/>
          <p:nvPr/>
        </p:nvGrpSpPr>
        <p:grpSpPr>
          <a:xfrm>
            <a:off x="4423939" y="3775003"/>
            <a:ext cx="2606488" cy="369332"/>
            <a:chOff x="4975412" y="2277035"/>
            <a:chExt cx="2606488" cy="369332"/>
          </a:xfrm>
        </p:grpSpPr>
        <p:sp>
          <p:nvSpPr>
            <p:cNvPr id="6" name="TextBox 5"/>
            <p:cNvSpPr txBox="1"/>
            <p:nvPr/>
          </p:nvSpPr>
          <p:spPr>
            <a:xfrm>
              <a:off x="4975412" y="2277035"/>
              <a:ext cx="2606488" cy="369332"/>
            </a:xfrm>
            <a:prstGeom prst="rect">
              <a:avLst/>
            </a:prstGeom>
            <a:noFill/>
          </p:spPr>
          <p:txBody>
            <a:bodyPr wrap="square" rtlCol="0">
              <a:spAutoFit/>
            </a:bodyPr>
            <a:lstStyle/>
            <a:p>
              <a:r>
                <a:rPr lang="en-US" dirty="0" smtClean="0"/>
                <a:t>x=0         00  00</a:t>
              </a:r>
            </a:p>
          </p:txBody>
        </p:sp>
        <p:sp>
          <p:nvSpPr>
            <p:cNvPr id="12" name="Right Arrow 11"/>
            <p:cNvSpPr/>
            <p:nvPr/>
          </p:nvSpPr>
          <p:spPr>
            <a:xfrm>
              <a:off x="5459666" y="2378068"/>
              <a:ext cx="284703" cy="17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789661" y="2356911"/>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 name="Group 36"/>
          <p:cNvGrpSpPr/>
          <p:nvPr/>
        </p:nvGrpSpPr>
        <p:grpSpPr>
          <a:xfrm>
            <a:off x="6270125" y="3778342"/>
            <a:ext cx="1520603" cy="369332"/>
            <a:chOff x="6282277" y="3918450"/>
            <a:chExt cx="1520603" cy="369332"/>
          </a:xfrm>
        </p:grpSpPr>
        <p:sp>
          <p:nvSpPr>
            <p:cNvPr id="30" name="TextBox 29"/>
            <p:cNvSpPr txBox="1"/>
            <p:nvPr/>
          </p:nvSpPr>
          <p:spPr>
            <a:xfrm>
              <a:off x="6282277" y="3918450"/>
              <a:ext cx="1520603" cy="369332"/>
            </a:xfrm>
            <a:prstGeom prst="rect">
              <a:avLst/>
            </a:prstGeom>
            <a:noFill/>
          </p:spPr>
          <p:txBody>
            <a:bodyPr wrap="square" rtlCol="0">
              <a:spAutoFit/>
            </a:bodyPr>
            <a:lstStyle/>
            <a:p>
              <a:r>
                <a:rPr lang="en-US" dirty="0" smtClean="0"/>
                <a:t>counter</a:t>
              </a:r>
            </a:p>
          </p:txBody>
        </p:sp>
        <p:sp>
          <p:nvSpPr>
            <p:cNvPr id="35" name="Rectangle 34"/>
            <p:cNvSpPr/>
            <p:nvPr/>
          </p:nvSpPr>
          <p:spPr>
            <a:xfrm>
              <a:off x="7199759" y="4016569"/>
              <a:ext cx="473581"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7" name="TextBox 46"/>
          <p:cNvSpPr txBox="1"/>
          <p:nvPr/>
        </p:nvSpPr>
        <p:spPr>
          <a:xfrm>
            <a:off x="5157795" y="4057788"/>
            <a:ext cx="2606488" cy="369332"/>
          </a:xfrm>
          <a:prstGeom prst="rect">
            <a:avLst/>
          </a:prstGeom>
          <a:noFill/>
        </p:spPr>
        <p:txBody>
          <a:bodyPr wrap="square" rtlCol="0">
            <a:spAutoFit/>
          </a:bodyPr>
          <a:lstStyle/>
          <a:p>
            <a:r>
              <a:rPr lang="en-US" dirty="0" smtClean="0"/>
              <a:t>255   00</a:t>
            </a:r>
            <a:endParaRPr lang="en-US" dirty="0"/>
          </a:p>
        </p:txBody>
      </p:sp>
      <p:sp>
        <p:nvSpPr>
          <p:cNvPr id="48" name="Rectangle 47"/>
          <p:cNvSpPr/>
          <p:nvPr/>
        </p:nvSpPr>
        <p:spPr>
          <a:xfrm>
            <a:off x="5236657" y="4142692"/>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ight Arrow 48"/>
          <p:cNvSpPr/>
          <p:nvPr/>
        </p:nvSpPr>
        <p:spPr>
          <a:xfrm rot="10800000">
            <a:off x="4908192" y="4157694"/>
            <a:ext cx="284703" cy="17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4426320" y="4054951"/>
            <a:ext cx="541606" cy="369332"/>
          </a:xfrm>
          <a:prstGeom prst="rect">
            <a:avLst/>
          </a:prstGeom>
          <a:noFill/>
        </p:spPr>
        <p:txBody>
          <a:bodyPr wrap="square" rtlCol="0">
            <a:spAutoFit/>
          </a:bodyPr>
          <a:lstStyle/>
          <a:p>
            <a:r>
              <a:rPr lang="en-US" dirty="0" smtClean="0"/>
              <a:t>z</a:t>
            </a:r>
            <a:endParaRPr lang="en-US" dirty="0"/>
          </a:p>
        </p:txBody>
      </p:sp>
      <p:sp>
        <p:nvSpPr>
          <p:cNvPr id="51" name="TextBox 50"/>
          <p:cNvSpPr txBox="1"/>
          <p:nvPr/>
        </p:nvSpPr>
        <p:spPr>
          <a:xfrm>
            <a:off x="7283427" y="3789866"/>
            <a:ext cx="755521" cy="369332"/>
          </a:xfrm>
          <a:prstGeom prst="rect">
            <a:avLst/>
          </a:prstGeom>
          <a:noFill/>
        </p:spPr>
        <p:txBody>
          <a:bodyPr wrap="square" rtlCol="0">
            <a:spAutoFit/>
          </a:bodyPr>
          <a:lstStyle/>
          <a:p>
            <a:r>
              <a:rPr lang="en-US" dirty="0" smtClean="0"/>
              <a:t>0</a:t>
            </a:r>
          </a:p>
        </p:txBody>
      </p:sp>
      <p:sp>
        <p:nvSpPr>
          <p:cNvPr id="52" name="TextBox 51"/>
          <p:cNvSpPr txBox="1"/>
          <p:nvPr/>
        </p:nvSpPr>
        <p:spPr>
          <a:xfrm>
            <a:off x="7170991" y="3795187"/>
            <a:ext cx="1520603" cy="369332"/>
          </a:xfrm>
          <a:prstGeom prst="rect">
            <a:avLst/>
          </a:prstGeom>
          <a:noFill/>
        </p:spPr>
        <p:txBody>
          <a:bodyPr wrap="square" rtlCol="0">
            <a:spAutoFit/>
          </a:bodyPr>
          <a:lstStyle/>
          <a:p>
            <a:r>
              <a:rPr lang="en-US" dirty="0" smtClean="0"/>
              <a:t>255</a:t>
            </a:r>
          </a:p>
        </p:txBody>
      </p:sp>
      <p:sp>
        <p:nvSpPr>
          <p:cNvPr id="53" name="TextBox 52"/>
          <p:cNvSpPr txBox="1"/>
          <p:nvPr/>
        </p:nvSpPr>
        <p:spPr>
          <a:xfrm>
            <a:off x="4427851" y="4054951"/>
            <a:ext cx="541606" cy="369332"/>
          </a:xfrm>
          <a:prstGeom prst="rect">
            <a:avLst/>
          </a:prstGeom>
          <a:noFill/>
        </p:spPr>
        <p:txBody>
          <a:bodyPr wrap="square" rtlCol="0">
            <a:spAutoFit/>
          </a:bodyPr>
          <a:lstStyle/>
          <a:p>
            <a:r>
              <a:rPr lang="en-US" dirty="0" smtClean="0"/>
              <a:t>z=1</a:t>
            </a:r>
            <a:endParaRPr lang="en-US" dirty="0"/>
          </a:p>
        </p:txBody>
      </p:sp>
      <p:sp>
        <p:nvSpPr>
          <p:cNvPr id="54" name="TextBox 53"/>
          <p:cNvSpPr txBox="1"/>
          <p:nvPr/>
        </p:nvSpPr>
        <p:spPr>
          <a:xfrm>
            <a:off x="5556794" y="4057788"/>
            <a:ext cx="2606488" cy="369332"/>
          </a:xfrm>
          <a:prstGeom prst="rect">
            <a:avLst/>
          </a:prstGeom>
          <a:noFill/>
        </p:spPr>
        <p:txBody>
          <a:bodyPr wrap="square" rtlCol="0">
            <a:spAutoFit/>
          </a:bodyPr>
          <a:lstStyle/>
          <a:p>
            <a:r>
              <a:rPr lang="en-US" dirty="0" smtClean="0"/>
              <a:t>00</a:t>
            </a:r>
            <a:endParaRPr lang="en-US" dirty="0"/>
          </a:p>
        </p:txBody>
      </p:sp>
    </p:spTree>
    <p:extLst>
      <p:ext uri="{BB962C8B-B14F-4D97-AF65-F5344CB8AC3E}">
        <p14:creationId xmlns:p14="http://schemas.microsoft.com/office/powerpoint/2010/main" val="957465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5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5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9" grpId="0" animBg="1"/>
      <p:bldP spid="50" grpId="0"/>
      <p:bldP spid="51" grpId="0"/>
      <p:bldP spid="51" grpId="1"/>
      <p:bldP spid="52" grpId="0"/>
      <p:bldP spid="53" grpId="0"/>
      <p:bldP spid="54" grpId="0"/>
      <p:bldP spid="54"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printf-tac-toe</a:t>
            </a:r>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To compute “z = !x” we do:</a:t>
            </a:r>
            <a:r>
              <a:rPr lang="en-US" dirty="0">
                <a:sym typeface="Wingdings" panose="05000000000000000000" pitchFamily="2" charset="2"/>
              </a:rPr>
              <a:t/>
            </a:r>
            <a:br>
              <a:rPr lang="en-US" dirty="0">
                <a:sym typeface="Wingdings" panose="05000000000000000000" pitchFamily="2" charset="2"/>
              </a:rPr>
            </a:br>
            <a:r>
              <a:rPr lang="en-US" dirty="0">
                <a:sym typeface="Wingdings" panose="05000000000000000000" pitchFamily="2" charset="2"/>
              </a:rPr>
              <a:t>printf("%1$255d%1$s%hhn", x, &amp;z)</a:t>
            </a:r>
          </a:p>
          <a:p>
            <a:pPr marL="0" indent="0">
              <a:buNone/>
            </a:pPr>
            <a:r>
              <a:rPr lang="en-US" dirty="0">
                <a:sym typeface="Wingdings" panose="05000000000000000000" pitchFamily="2" charset="2"/>
              </a:rPr>
              <a:t>This will print </a:t>
            </a:r>
            <a:r>
              <a:rPr lang="en-US" dirty="0" smtClean="0">
                <a:sym typeface="Wingdings" panose="05000000000000000000" pitchFamily="2" charset="2"/>
              </a:rPr>
              <a:t>x as an int, padded </a:t>
            </a:r>
            <a:r>
              <a:rPr lang="en-US" dirty="0">
                <a:sym typeface="Wingdings" panose="05000000000000000000" pitchFamily="2" charset="2"/>
              </a:rPr>
              <a:t>with 255 </a:t>
            </a:r>
            <a:r>
              <a:rPr lang="en-US" dirty="0" smtClean="0">
                <a:sym typeface="Wingdings" panose="05000000000000000000" pitchFamily="2" charset="2"/>
              </a:rPr>
              <a:t>zeros,</a:t>
            </a:r>
            <a:br>
              <a:rPr lang="en-US" dirty="0" smtClean="0">
                <a:sym typeface="Wingdings" panose="05000000000000000000" pitchFamily="2" charset="2"/>
              </a:rPr>
            </a:br>
            <a:r>
              <a:rPr lang="en-US" dirty="0" smtClean="0">
                <a:sym typeface="Wingdings" panose="05000000000000000000" pitchFamily="2" charset="2"/>
              </a:rPr>
              <a:t>Then print pointer x </a:t>
            </a:r>
            <a:r>
              <a:rPr lang="en-US" dirty="0">
                <a:sym typeface="Wingdings" panose="05000000000000000000" pitchFamily="2" charset="2"/>
              </a:rPr>
              <a:t>as a </a:t>
            </a:r>
            <a:r>
              <a:rPr lang="en-US" dirty="0" smtClean="0">
                <a:sym typeface="Wingdings" panose="05000000000000000000" pitchFamily="2" charset="2"/>
              </a:rPr>
              <a:t>string, and finally the counter will be written to z.</a:t>
            </a:r>
          </a:p>
          <a:p>
            <a:pPr marL="0" indent="0">
              <a:buNone/>
            </a:pPr>
            <a:r>
              <a:rPr lang="en-US" dirty="0" smtClean="0">
                <a:sym typeface="Wingdings" panose="05000000000000000000" pitchFamily="2" charset="2"/>
              </a:rPr>
              <a:t>However, if we have:</a:t>
            </a:r>
            <a:endParaRPr lang="en-US" dirty="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When we print x as padded int, 255 characters will be printed (254 zeros + xx) – counter is 255</a:t>
            </a:r>
          </a:p>
          <a:p>
            <a:pPr marL="0" indent="0">
              <a:buNone/>
            </a:pPr>
            <a:r>
              <a:rPr lang="en-US" dirty="0" smtClean="0">
                <a:sym typeface="Wingdings" panose="05000000000000000000" pitchFamily="2" charset="2"/>
              </a:rPr>
              <a:t>When we print x as string, one byte will be printed – counter is 0 (255 + 1 mod 256)</a:t>
            </a:r>
          </a:p>
          <a:p>
            <a:pPr marL="0" indent="0">
              <a:buNone/>
            </a:pPr>
            <a:r>
              <a:rPr lang="en-US" dirty="0" smtClean="0">
                <a:sym typeface="Wingdings" panose="05000000000000000000" pitchFamily="2" charset="2"/>
              </a:rPr>
              <a:t>Then we write the counter value, 0, into z, indicating the result is 0.</a:t>
            </a:r>
            <a:endParaRPr lang="en-US" dirty="0">
              <a:sym typeface="Wingdings" panose="05000000000000000000" pitchFamily="2" charset="2"/>
            </a:endParaRPr>
          </a:p>
          <a:p>
            <a:pPr marL="0" indent="0">
              <a:buNone/>
            </a:pPr>
            <a:endParaRPr lang="en-US" dirty="0" smtClean="0">
              <a:sym typeface="Wingdings" panose="05000000000000000000" pitchFamily="2" charset="2"/>
            </a:endParaRPr>
          </a:p>
          <a:p>
            <a:pPr marL="0" indent="0">
              <a:buNone/>
            </a:pPr>
            <a:endParaRPr lang="en-US"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64</a:t>
            </a:fld>
            <a:endParaRPr lang="en-US"/>
          </a:p>
        </p:txBody>
      </p:sp>
      <p:graphicFrame>
        <p:nvGraphicFramePr>
          <p:cNvPr id="5" name="Table 4"/>
          <p:cNvGraphicFramePr>
            <a:graphicFrameLocks noGrp="1"/>
          </p:cNvGraphicFramePr>
          <p:nvPr>
            <p:extLst/>
          </p:nvPr>
        </p:nvGraphicFramePr>
        <p:xfrm>
          <a:off x="8626764" y="472017"/>
          <a:ext cx="3405580" cy="2499360"/>
        </p:xfrm>
        <a:graphic>
          <a:graphicData uri="http://schemas.openxmlformats.org/drawingml/2006/table">
            <a:tbl>
              <a:tblPr firstRow="1" bandRow="1">
                <a:tableStyleId>{5C22544A-7EE6-4342-B048-85BDC9FD1C3A}</a:tableStyleId>
              </a:tblPr>
              <a:tblGrid>
                <a:gridCol w="898412"/>
                <a:gridCol w="2507168"/>
              </a:tblGrid>
              <a:tr h="211522">
                <a:tc>
                  <a:txBody>
                    <a:bodyPr/>
                    <a:lstStyle/>
                    <a:p>
                      <a:r>
                        <a:rPr lang="en-US" sz="1100" b="1" dirty="0" smtClean="0"/>
                        <a:t>Sign</a:t>
                      </a:r>
                      <a:endParaRPr lang="en-US" sz="1100" b="1" dirty="0"/>
                    </a:p>
                  </a:txBody>
                  <a:tcPr/>
                </a:tc>
                <a:tc>
                  <a:txBody>
                    <a:bodyPr/>
                    <a:lstStyle/>
                    <a:p>
                      <a:r>
                        <a:rPr lang="en-US" sz="1100" b="1" dirty="0" smtClean="0"/>
                        <a:t>Meaning</a:t>
                      </a:r>
                      <a:endParaRPr lang="en-US" sz="1100" b="1" dirty="0"/>
                    </a:p>
                  </a:txBody>
                  <a:tcPr/>
                </a:tc>
              </a:tr>
              <a:tr h="211522">
                <a:tc>
                  <a:txBody>
                    <a:bodyPr/>
                    <a:lstStyle/>
                    <a:p>
                      <a:r>
                        <a:rPr lang="en-US" sz="1100" b="1" dirty="0" smtClean="0"/>
                        <a:t>%d</a:t>
                      </a:r>
                      <a:endParaRPr lang="en-US" sz="1100" b="1" dirty="0"/>
                    </a:p>
                  </a:txBody>
                  <a:tcPr/>
                </a:tc>
                <a:tc>
                  <a:txBody>
                    <a:bodyPr/>
                    <a:lstStyle/>
                    <a:p>
                      <a:r>
                        <a:rPr lang="en-US" sz="1100" dirty="0" smtClean="0"/>
                        <a:t>Print integer</a:t>
                      </a:r>
                      <a:endParaRPr lang="en-US" sz="1100" dirty="0"/>
                    </a:p>
                  </a:txBody>
                  <a:tcPr/>
                </a:tc>
              </a:tr>
              <a:tr h="211522">
                <a:tc>
                  <a:txBody>
                    <a:bodyPr/>
                    <a:lstStyle/>
                    <a:p>
                      <a:r>
                        <a:rPr lang="en-US" sz="1100" b="1" dirty="0" smtClean="0"/>
                        <a:t>%s</a:t>
                      </a:r>
                      <a:endParaRPr lang="en-US" sz="1100"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sym typeface="Wingdings" panose="05000000000000000000" pitchFamily="2" charset="2"/>
                        </a:rPr>
                        <a:t>Print string</a:t>
                      </a:r>
                      <a:endParaRPr lang="en-US" sz="1100" kern="1200" dirty="0">
                        <a:solidFill>
                          <a:schemeClr val="dk1"/>
                        </a:solidFill>
                        <a:latin typeface="+mn-lt"/>
                        <a:ea typeface="+mn-ea"/>
                        <a:cs typeface="+mn-cs"/>
                      </a:endParaRPr>
                    </a:p>
                  </a:txBody>
                  <a:tcPr/>
                </a:tc>
              </a:tr>
              <a:tr h="211522">
                <a:tc>
                  <a:txBody>
                    <a:bodyPr/>
                    <a:lstStyle/>
                    <a:p>
                      <a:r>
                        <a:rPr lang="en-US" sz="1100" b="1" dirty="0" smtClean="0"/>
                        <a:t>%n</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Write # of bytes written so far</a:t>
                      </a:r>
                      <a:endParaRPr lang="en-US" sz="1100" kern="1200" dirty="0">
                        <a:solidFill>
                          <a:schemeClr val="dk1"/>
                        </a:solidFill>
                        <a:latin typeface="+mn-lt"/>
                        <a:ea typeface="+mn-ea"/>
                        <a:cs typeface="+mn-cs"/>
                      </a:endParaRPr>
                    </a:p>
                  </a:txBody>
                  <a:tcPr/>
                </a:tc>
              </a:tr>
              <a:tr h="211522">
                <a:tc>
                  <a:txBody>
                    <a:bodyPr/>
                    <a:lstStyle/>
                    <a:p>
                      <a:r>
                        <a:rPr lang="en-US" sz="1100" b="1" dirty="0" smtClean="0"/>
                        <a:t>%hhn</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Like %n, only mod 256</a:t>
                      </a:r>
                      <a:endParaRPr lang="en-US" sz="1100" kern="1200" dirty="0">
                        <a:solidFill>
                          <a:schemeClr val="dk1"/>
                        </a:solidFill>
                        <a:latin typeface="+mn-lt"/>
                        <a:ea typeface="+mn-ea"/>
                        <a:cs typeface="+mn-cs"/>
                      </a:endParaRPr>
                    </a:p>
                  </a:txBody>
                  <a:tcPr/>
                </a:tc>
              </a:tr>
              <a:tr h="211522">
                <a:tc>
                  <a:txBody>
                    <a:bodyPr/>
                    <a:lstStyle/>
                    <a:p>
                      <a:r>
                        <a:rPr lang="en-US" sz="1100" b="1" dirty="0" smtClean="0"/>
                        <a:t>%08d</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integer padded with</a:t>
                      </a:r>
                      <a:r>
                        <a:rPr lang="en-US" sz="1100" kern="1200" baseline="0" dirty="0" smtClean="0">
                          <a:solidFill>
                            <a:schemeClr val="dk1"/>
                          </a:solidFill>
                          <a:latin typeface="+mn-lt"/>
                          <a:ea typeface="+mn-ea"/>
                          <a:cs typeface="+mn-cs"/>
                          <a:sym typeface="Wingdings" panose="05000000000000000000" pitchFamily="2" charset="2"/>
                        </a:rPr>
                        <a:t> 8 zeros</a:t>
                      </a:r>
                      <a:endParaRPr lang="en-US" sz="1100" kern="1200" dirty="0" smtClean="0">
                        <a:solidFill>
                          <a:schemeClr val="dk1"/>
                        </a:solidFill>
                        <a:latin typeface="+mn-lt"/>
                        <a:ea typeface="+mn-ea"/>
                        <a:cs typeface="+mn-cs"/>
                        <a:sym typeface="Wingdings" panose="05000000000000000000" pitchFamily="2" charset="2"/>
                      </a:endParaRPr>
                    </a:p>
                  </a:txBody>
                  <a:tcPr/>
                </a:tc>
              </a:tr>
              <a:tr h="211522">
                <a:tc>
                  <a:txBody>
                    <a:bodyPr/>
                    <a:lstStyle/>
                    <a:p>
                      <a:r>
                        <a:rPr lang="en-US" sz="1100" b="1" dirty="0" smtClean="0"/>
                        <a:t>%8s</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string padded with</a:t>
                      </a:r>
                      <a:r>
                        <a:rPr lang="en-US" sz="1100" kern="1200" baseline="0" dirty="0" smtClean="0">
                          <a:solidFill>
                            <a:schemeClr val="dk1"/>
                          </a:solidFill>
                          <a:latin typeface="+mn-lt"/>
                          <a:ea typeface="+mn-ea"/>
                          <a:cs typeface="+mn-cs"/>
                          <a:sym typeface="Wingdings" panose="05000000000000000000" pitchFamily="2" charset="2"/>
                        </a:rPr>
                        <a:t> 8 spaces</a:t>
                      </a:r>
                      <a:endParaRPr lang="en-US" sz="1100" kern="1200" dirty="0" smtClean="0">
                        <a:solidFill>
                          <a:schemeClr val="dk1"/>
                        </a:solidFill>
                        <a:latin typeface="+mn-lt"/>
                        <a:ea typeface="+mn-ea"/>
                        <a:cs typeface="+mn-cs"/>
                        <a:sym typeface="Wingdings" panose="05000000000000000000" pitchFamily="2" charset="2"/>
                      </a:endParaRPr>
                    </a:p>
                  </a:txBody>
                  <a:tcPr/>
                </a:tc>
              </a:tr>
              <a:tr h="211522">
                <a:tc>
                  <a:txBody>
                    <a:bodyPr/>
                    <a:lstStyle/>
                    <a:p>
                      <a:r>
                        <a:rPr lang="en-US" sz="1100" b="1" dirty="0" smtClean="0"/>
                        <a:t>%x$y</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argument</a:t>
                      </a:r>
                      <a:r>
                        <a:rPr lang="en-US" sz="1100" kern="1200" baseline="0" dirty="0" smtClean="0">
                          <a:solidFill>
                            <a:schemeClr val="dk1"/>
                          </a:solidFill>
                          <a:latin typeface="+mn-lt"/>
                          <a:ea typeface="+mn-ea"/>
                          <a:cs typeface="+mn-cs"/>
                          <a:sym typeface="Wingdings" panose="05000000000000000000" pitchFamily="2" charset="2"/>
                        </a:rPr>
                        <a:t> #x in format y</a:t>
                      </a:r>
                      <a:endParaRPr lang="en-US" sz="1100" kern="1200" dirty="0" smtClean="0">
                        <a:solidFill>
                          <a:schemeClr val="dk1"/>
                        </a:solidFill>
                        <a:latin typeface="+mn-lt"/>
                        <a:ea typeface="+mn-ea"/>
                        <a:cs typeface="+mn-cs"/>
                        <a:sym typeface="Wingdings" panose="05000000000000000000" pitchFamily="2" charset="2"/>
                      </a:endParaRPr>
                    </a:p>
                  </a:txBody>
                  <a:tcPr/>
                </a:tc>
              </a:tr>
              <a:tr h="338859">
                <a:tc>
                  <a:txBody>
                    <a:bodyPr/>
                    <a:lstStyle/>
                    <a:p>
                      <a:r>
                        <a:rPr lang="en-US" sz="1100" b="1" dirty="0" smtClean="0"/>
                        <a:t>%1$.*2$d</a:t>
                      </a:r>
                      <a:endParaRPr lang="en-US" sz="1100" b="1" dirty="0"/>
                    </a:p>
                  </a:txBody>
                  <a:tcPr/>
                </a:tc>
                <a:tc>
                  <a:txBody>
                    <a:bodyPr/>
                    <a:lstStyle/>
                    <a:p>
                      <a:r>
                        <a:rPr lang="en-US" sz="1100" kern="1200" dirty="0" smtClean="0">
                          <a:solidFill>
                            <a:schemeClr val="dk1"/>
                          </a:solidFill>
                          <a:latin typeface="+mn-lt"/>
                          <a:ea typeface="+mn-ea"/>
                          <a:cs typeface="+mn-cs"/>
                          <a:sym typeface="Wingdings" panose="05000000000000000000" pitchFamily="2" charset="2"/>
                        </a:rPr>
                        <a:t>Print argument 1, padded with as many zeros as in argument 2</a:t>
                      </a:r>
                    </a:p>
                  </a:txBody>
                  <a:tcPr/>
                </a:tc>
              </a:tr>
            </a:tbl>
          </a:graphicData>
        </a:graphic>
      </p:graphicFrame>
      <p:graphicFrame>
        <p:nvGraphicFramePr>
          <p:cNvPr id="20" name="Table 19"/>
          <p:cNvGraphicFramePr>
            <a:graphicFrameLocks noGrp="1"/>
          </p:cNvGraphicFramePr>
          <p:nvPr>
            <p:extLst/>
          </p:nvPr>
        </p:nvGraphicFramePr>
        <p:xfrm>
          <a:off x="6175297" y="469749"/>
          <a:ext cx="2228474" cy="1310640"/>
        </p:xfrm>
        <a:graphic>
          <a:graphicData uri="http://schemas.openxmlformats.org/drawingml/2006/table">
            <a:tbl>
              <a:tblPr firstRow="1" bandRow="1">
                <a:tableStyleId>{5C22544A-7EE6-4342-B048-85BDC9FD1C3A}</a:tableStyleId>
              </a:tblPr>
              <a:tblGrid>
                <a:gridCol w="704474"/>
                <a:gridCol w="1524000"/>
              </a:tblGrid>
              <a:tr h="409725">
                <a:tc>
                  <a:txBody>
                    <a:bodyPr/>
                    <a:lstStyle/>
                    <a:p>
                      <a:pPr algn="ctr"/>
                      <a:r>
                        <a:rPr lang="en-US" sz="1700" b="1" dirty="0" smtClean="0"/>
                        <a:t>Bit</a:t>
                      </a:r>
                      <a:r>
                        <a:rPr lang="en-US" sz="1700" b="1" baseline="0" dirty="0" smtClean="0"/>
                        <a:t> Value</a:t>
                      </a:r>
                      <a:endParaRPr lang="en-US" sz="1700" b="1" dirty="0"/>
                    </a:p>
                  </a:txBody>
                  <a:tcPr/>
                </a:tc>
                <a:tc>
                  <a:txBody>
                    <a:bodyPr/>
                    <a:lstStyle/>
                    <a:p>
                      <a:pPr algn="ctr"/>
                      <a:r>
                        <a:rPr lang="en-US" sz="1700" dirty="0" smtClean="0"/>
                        <a:t>Memory</a:t>
                      </a:r>
                      <a:r>
                        <a:rPr lang="en-US" sz="1700" baseline="0" dirty="0" smtClean="0"/>
                        <a:t> representation</a:t>
                      </a:r>
                      <a:endParaRPr lang="en-US" sz="1700" b="1" dirty="0"/>
                    </a:p>
                  </a:txBody>
                  <a:tcPr/>
                </a:tc>
              </a:tr>
              <a:tr h="288471">
                <a:tc>
                  <a:txBody>
                    <a:bodyPr/>
                    <a:lstStyle/>
                    <a:p>
                      <a:pPr algn="ctr"/>
                      <a:r>
                        <a:rPr lang="en-US" sz="1700" b="1" dirty="0" smtClean="0"/>
                        <a:t>0</a:t>
                      </a:r>
                      <a:endParaRPr lang="en-US" sz="1700" b="1" dirty="0"/>
                    </a:p>
                  </a:txBody>
                  <a:tcPr/>
                </a:tc>
                <a:tc>
                  <a:txBody>
                    <a:bodyPr/>
                    <a:lstStyle/>
                    <a:p>
                      <a:pPr algn="ctr"/>
                      <a:r>
                        <a:rPr lang="en-US" sz="1700" b="1" dirty="0" smtClean="0"/>
                        <a:t>00   00</a:t>
                      </a:r>
                      <a:endParaRPr lang="en-US" sz="1700" b="1" dirty="0"/>
                    </a:p>
                  </a:txBody>
                  <a:tcPr/>
                </a:tc>
              </a:tr>
              <a:tr h="288471">
                <a:tc>
                  <a:txBody>
                    <a:bodyPr/>
                    <a:lstStyle/>
                    <a:p>
                      <a:pPr algn="ctr"/>
                      <a:r>
                        <a:rPr lang="en-US" sz="1700" b="1" dirty="0" smtClean="0"/>
                        <a:t>1</a:t>
                      </a:r>
                      <a:endParaRPr lang="en-US" sz="1700" b="1" dirty="0"/>
                    </a:p>
                  </a:txBody>
                  <a:tcPr>
                    <a:solidFill>
                      <a:srgbClr val="E3CEE9"/>
                    </a:solidFill>
                  </a:tcPr>
                </a:tc>
                <a:tc>
                  <a:txBody>
                    <a:bodyPr/>
                    <a:lstStyle/>
                    <a:p>
                      <a:pPr algn="ctr"/>
                      <a:r>
                        <a:rPr lang="en-US" sz="1700" b="1" dirty="0" smtClean="0"/>
                        <a:t>xx   00</a:t>
                      </a:r>
                      <a:endParaRPr lang="en-US" sz="1700" b="1" dirty="0"/>
                    </a:p>
                  </a:txBody>
                  <a:tcPr>
                    <a:solidFill>
                      <a:srgbClr val="E3CEE9"/>
                    </a:solidFill>
                  </a:tcPr>
                </a:tc>
              </a:tr>
            </a:tbl>
          </a:graphicData>
        </a:graphic>
      </p:graphicFrame>
      <p:grpSp>
        <p:nvGrpSpPr>
          <p:cNvPr id="17" name="Group 16"/>
          <p:cNvGrpSpPr/>
          <p:nvPr/>
        </p:nvGrpSpPr>
        <p:grpSpPr>
          <a:xfrm>
            <a:off x="4423939" y="3775003"/>
            <a:ext cx="2606488" cy="369332"/>
            <a:chOff x="4975412" y="2277035"/>
            <a:chExt cx="2606488" cy="369332"/>
          </a:xfrm>
        </p:grpSpPr>
        <p:sp>
          <p:nvSpPr>
            <p:cNvPr id="6" name="TextBox 5"/>
            <p:cNvSpPr txBox="1"/>
            <p:nvPr/>
          </p:nvSpPr>
          <p:spPr>
            <a:xfrm>
              <a:off x="4975412" y="2277035"/>
              <a:ext cx="2606488" cy="369332"/>
            </a:xfrm>
            <a:prstGeom prst="rect">
              <a:avLst/>
            </a:prstGeom>
            <a:noFill/>
          </p:spPr>
          <p:txBody>
            <a:bodyPr wrap="square" rtlCol="0">
              <a:spAutoFit/>
            </a:bodyPr>
            <a:lstStyle/>
            <a:p>
              <a:r>
                <a:rPr lang="en-US" dirty="0" smtClean="0"/>
                <a:t>x=1         xx  00</a:t>
              </a:r>
            </a:p>
          </p:txBody>
        </p:sp>
        <p:sp>
          <p:nvSpPr>
            <p:cNvPr id="12" name="Right Arrow 11"/>
            <p:cNvSpPr/>
            <p:nvPr/>
          </p:nvSpPr>
          <p:spPr>
            <a:xfrm>
              <a:off x="5459666" y="2378068"/>
              <a:ext cx="284703" cy="17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789661" y="2356911"/>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7" name="Group 36"/>
          <p:cNvGrpSpPr/>
          <p:nvPr/>
        </p:nvGrpSpPr>
        <p:grpSpPr>
          <a:xfrm>
            <a:off x="6270125" y="3778342"/>
            <a:ext cx="1520603" cy="369332"/>
            <a:chOff x="6282277" y="3918450"/>
            <a:chExt cx="1520603" cy="369332"/>
          </a:xfrm>
        </p:grpSpPr>
        <p:sp>
          <p:nvSpPr>
            <p:cNvPr id="30" name="TextBox 29"/>
            <p:cNvSpPr txBox="1"/>
            <p:nvPr/>
          </p:nvSpPr>
          <p:spPr>
            <a:xfrm>
              <a:off x="6282277" y="3918450"/>
              <a:ext cx="1520603" cy="369332"/>
            </a:xfrm>
            <a:prstGeom prst="rect">
              <a:avLst/>
            </a:prstGeom>
            <a:noFill/>
          </p:spPr>
          <p:txBody>
            <a:bodyPr wrap="square" rtlCol="0">
              <a:spAutoFit/>
            </a:bodyPr>
            <a:lstStyle/>
            <a:p>
              <a:r>
                <a:rPr lang="en-US" dirty="0" smtClean="0"/>
                <a:t>counter</a:t>
              </a:r>
            </a:p>
          </p:txBody>
        </p:sp>
        <p:sp>
          <p:nvSpPr>
            <p:cNvPr id="35" name="Rectangle 34"/>
            <p:cNvSpPr/>
            <p:nvPr/>
          </p:nvSpPr>
          <p:spPr>
            <a:xfrm>
              <a:off x="7199759" y="4016569"/>
              <a:ext cx="473581"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7" name="TextBox 46"/>
          <p:cNvSpPr txBox="1"/>
          <p:nvPr/>
        </p:nvSpPr>
        <p:spPr>
          <a:xfrm>
            <a:off x="5227092" y="4057788"/>
            <a:ext cx="2606488" cy="369332"/>
          </a:xfrm>
          <a:prstGeom prst="rect">
            <a:avLst/>
          </a:prstGeom>
          <a:noFill/>
        </p:spPr>
        <p:txBody>
          <a:bodyPr wrap="square" rtlCol="0">
            <a:spAutoFit/>
          </a:bodyPr>
          <a:lstStyle/>
          <a:p>
            <a:r>
              <a:rPr lang="en-US" dirty="0" smtClean="0"/>
              <a:t>00   00</a:t>
            </a:r>
            <a:endParaRPr lang="en-US" dirty="0"/>
          </a:p>
        </p:txBody>
      </p:sp>
      <p:sp>
        <p:nvSpPr>
          <p:cNvPr id="48" name="Rectangle 47"/>
          <p:cNvSpPr/>
          <p:nvPr/>
        </p:nvSpPr>
        <p:spPr>
          <a:xfrm>
            <a:off x="5236657" y="4142692"/>
            <a:ext cx="771524" cy="206785"/>
          </a:xfrm>
          <a:prstGeom prst="rect">
            <a:avLst/>
          </a:prstGeom>
          <a:noFill/>
          <a:ln w="28575">
            <a:solidFill>
              <a:schemeClr val="bg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ight Arrow 48"/>
          <p:cNvSpPr/>
          <p:nvPr/>
        </p:nvSpPr>
        <p:spPr>
          <a:xfrm rot="10800000">
            <a:off x="4908192" y="4157694"/>
            <a:ext cx="284703" cy="1747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4426320" y="4054951"/>
            <a:ext cx="541606" cy="369332"/>
          </a:xfrm>
          <a:prstGeom prst="rect">
            <a:avLst/>
          </a:prstGeom>
          <a:noFill/>
        </p:spPr>
        <p:txBody>
          <a:bodyPr wrap="square" rtlCol="0">
            <a:spAutoFit/>
          </a:bodyPr>
          <a:lstStyle/>
          <a:p>
            <a:r>
              <a:rPr lang="en-US" dirty="0" smtClean="0"/>
              <a:t>z</a:t>
            </a:r>
            <a:endParaRPr lang="en-US" dirty="0"/>
          </a:p>
        </p:txBody>
      </p:sp>
      <p:sp>
        <p:nvSpPr>
          <p:cNvPr id="51" name="TextBox 50"/>
          <p:cNvSpPr txBox="1"/>
          <p:nvPr/>
        </p:nvSpPr>
        <p:spPr>
          <a:xfrm>
            <a:off x="7283427" y="3789866"/>
            <a:ext cx="755521" cy="369332"/>
          </a:xfrm>
          <a:prstGeom prst="rect">
            <a:avLst/>
          </a:prstGeom>
          <a:noFill/>
        </p:spPr>
        <p:txBody>
          <a:bodyPr wrap="square" rtlCol="0">
            <a:spAutoFit/>
          </a:bodyPr>
          <a:lstStyle/>
          <a:p>
            <a:r>
              <a:rPr lang="en-US" dirty="0" smtClean="0"/>
              <a:t>0</a:t>
            </a:r>
          </a:p>
        </p:txBody>
      </p:sp>
      <p:sp>
        <p:nvSpPr>
          <p:cNvPr id="52" name="TextBox 51"/>
          <p:cNvSpPr txBox="1"/>
          <p:nvPr/>
        </p:nvSpPr>
        <p:spPr>
          <a:xfrm>
            <a:off x="7159231" y="3789866"/>
            <a:ext cx="1520603" cy="369332"/>
          </a:xfrm>
          <a:prstGeom prst="rect">
            <a:avLst/>
          </a:prstGeom>
          <a:noFill/>
        </p:spPr>
        <p:txBody>
          <a:bodyPr wrap="square" rtlCol="0">
            <a:spAutoFit/>
          </a:bodyPr>
          <a:lstStyle/>
          <a:p>
            <a:r>
              <a:rPr lang="en-US" dirty="0" smtClean="0"/>
              <a:t>255</a:t>
            </a:r>
          </a:p>
        </p:txBody>
      </p:sp>
      <p:sp>
        <p:nvSpPr>
          <p:cNvPr id="53" name="TextBox 52"/>
          <p:cNvSpPr txBox="1"/>
          <p:nvPr/>
        </p:nvSpPr>
        <p:spPr>
          <a:xfrm>
            <a:off x="4427851" y="4054951"/>
            <a:ext cx="541606" cy="369332"/>
          </a:xfrm>
          <a:prstGeom prst="rect">
            <a:avLst/>
          </a:prstGeom>
          <a:noFill/>
        </p:spPr>
        <p:txBody>
          <a:bodyPr wrap="square" rtlCol="0">
            <a:spAutoFit/>
          </a:bodyPr>
          <a:lstStyle/>
          <a:p>
            <a:r>
              <a:rPr lang="en-US" dirty="0" smtClean="0"/>
              <a:t>z=0</a:t>
            </a:r>
            <a:endParaRPr lang="en-US" dirty="0"/>
          </a:p>
        </p:txBody>
      </p:sp>
      <p:sp>
        <p:nvSpPr>
          <p:cNvPr id="54" name="TextBox 53"/>
          <p:cNvSpPr txBox="1"/>
          <p:nvPr/>
        </p:nvSpPr>
        <p:spPr>
          <a:xfrm>
            <a:off x="5535855" y="4057788"/>
            <a:ext cx="2606488" cy="369332"/>
          </a:xfrm>
          <a:prstGeom prst="rect">
            <a:avLst/>
          </a:prstGeom>
          <a:noFill/>
        </p:spPr>
        <p:txBody>
          <a:bodyPr wrap="square" rtlCol="0">
            <a:spAutoFit/>
          </a:bodyPr>
          <a:lstStyle/>
          <a:p>
            <a:r>
              <a:rPr lang="en-US" dirty="0" smtClean="0"/>
              <a:t>00</a:t>
            </a:r>
            <a:endParaRPr lang="en-US" dirty="0"/>
          </a:p>
        </p:txBody>
      </p:sp>
    </p:spTree>
    <p:extLst>
      <p:ext uri="{BB962C8B-B14F-4D97-AF65-F5344CB8AC3E}">
        <p14:creationId xmlns:p14="http://schemas.microsoft.com/office/powerpoint/2010/main" val="472935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2" nodeType="clickEffect">
                                  <p:stCondLst>
                                    <p:cond delay="0"/>
                                  </p:stCondLst>
                                  <p:childTnLst>
                                    <p:set>
                                      <p:cBhvr>
                                        <p:cTn id="34" dur="1" fill="hold">
                                          <p:stCondLst>
                                            <p:cond delay="0"/>
                                          </p:stCondLst>
                                        </p:cTn>
                                        <p:tgtEl>
                                          <p:spTgt spid="52"/>
                                        </p:tgtEl>
                                        <p:attrNameLst>
                                          <p:attrName>style.visibility</p:attrName>
                                        </p:attrNameLst>
                                      </p:cBhvr>
                                      <p:to>
                                        <p:strVal val="hidden"/>
                                      </p:to>
                                    </p:set>
                                  </p:childTnLst>
                                </p:cTn>
                              </p:par>
                              <p:par>
                                <p:cTn id="35" presetID="1" presetClass="entr" presetSubtype="0" fill="hold" grpId="2"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5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p:bldP spid="48" grpId="0" animBg="1"/>
      <p:bldP spid="49" grpId="0" animBg="1"/>
      <p:bldP spid="50" grpId="0"/>
      <p:bldP spid="51" grpId="0"/>
      <p:bldP spid="51" grpId="1" uiExpand="1"/>
      <p:bldP spid="51" grpId="2" uiExpand="1"/>
      <p:bldP spid="52" grpId="0" uiExpand="1"/>
      <p:bldP spid="52" grpId="2" uiExpand="1"/>
      <p:bldP spid="53" grpId="0"/>
      <p:bldP spid="54" grpId="0"/>
      <p:bldP spid="5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printf-tac-toe</a:t>
            </a:r>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Introducing:    printf-tac-toe</a:t>
            </a:r>
            <a:br>
              <a:rPr lang="en-US" dirty="0" smtClean="0">
                <a:sym typeface="Wingdings" panose="05000000000000000000" pitchFamily="2" charset="2"/>
              </a:rPr>
            </a:br>
            <a:r>
              <a:rPr lang="en-US" dirty="0" smtClean="0">
                <a:sym typeface="Wingdings" panose="05000000000000000000" pitchFamily="2" charset="2"/>
              </a:rPr>
              <a:t>	</a:t>
            </a:r>
            <a:r>
              <a:rPr lang="en-US" dirty="0" smtClean="0">
                <a:hlinkClick r:id="rId3"/>
              </a:rPr>
              <a:t>https</a:t>
            </a:r>
            <a:r>
              <a:rPr lang="en-US" dirty="0">
                <a:hlinkClick r:id="rId3"/>
              </a:rPr>
              <a:t>://</a:t>
            </a:r>
            <a:r>
              <a:rPr lang="en-US" dirty="0" smtClean="0">
                <a:hlinkClick r:id="rId3"/>
              </a:rPr>
              <a:t>github.com/carlini/printf-tac-toe</a:t>
            </a:r>
            <a:r>
              <a:rPr lang="en-US" dirty="0" smtClean="0"/>
              <a:t/>
            </a:r>
            <a:br>
              <a:rPr lang="en-US" dirty="0" smtClean="0"/>
            </a:br>
            <a:r>
              <a:rPr lang="en-US" dirty="0" smtClean="0"/>
              <a:t>	</a:t>
            </a:r>
            <a:r>
              <a:rPr lang="en-US" dirty="0" smtClean="0">
                <a:sym typeface="Wingdings" panose="05000000000000000000" pitchFamily="2" charset="2"/>
              </a:rPr>
              <a:t>Created </a:t>
            </a:r>
            <a:r>
              <a:rPr lang="en-US" dirty="0">
                <a:sym typeface="Wingdings" panose="05000000000000000000" pitchFamily="2" charset="2"/>
              </a:rPr>
              <a:t>by Nicholas Carlini</a:t>
            </a:r>
            <a:endParaRPr lang="en-US" dirty="0" smtClean="0">
              <a:sym typeface="Wingdings" panose="05000000000000000000" pitchFamily="2" charset="2"/>
            </a:endParaRPr>
          </a:p>
          <a:p>
            <a:pPr marL="0" indent="0">
              <a:buNone/>
            </a:pPr>
            <a:r>
              <a:rPr lang="en-US" dirty="0" smtClean="0">
                <a:sym typeface="Wingdings" panose="05000000000000000000" pitchFamily="2" charset="2"/>
              </a:rPr>
              <a:t>Using these principles for reading, writing,</a:t>
            </a:r>
            <a:br>
              <a:rPr lang="en-US" dirty="0" smtClean="0">
                <a:sym typeface="Wingdings" panose="05000000000000000000" pitchFamily="2" charset="2"/>
              </a:rPr>
            </a:br>
            <a:r>
              <a:rPr lang="en-US" dirty="0" smtClean="0">
                <a:sym typeface="Wingdings" panose="05000000000000000000" pitchFamily="2" charset="2"/>
              </a:rPr>
              <a:t>and computing, this person created a functioning </a:t>
            </a:r>
            <a:br>
              <a:rPr lang="en-US" dirty="0" smtClean="0">
                <a:sym typeface="Wingdings" panose="05000000000000000000" pitchFamily="2" charset="2"/>
              </a:rPr>
            </a:br>
            <a:r>
              <a:rPr lang="en-US" dirty="0" smtClean="0">
                <a:sym typeface="Wingdings" panose="05000000000000000000" pitchFamily="2" charset="2"/>
              </a:rPr>
              <a:t>tic-tac-toe game that is implemented with </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 single printf call in a loop</a:t>
            </a:r>
          </a:p>
          <a:p>
            <a:pPr marL="0" indent="0">
              <a:buNone/>
            </a:pPr>
            <a:r>
              <a:rPr lang="en-US" dirty="0" smtClean="0">
                <a:sym typeface="Wingdings" panose="05000000000000000000" pitchFamily="2" charset="2"/>
              </a:rPr>
              <a:t>He even decorated it in a “%N” shape</a:t>
            </a:r>
          </a:p>
          <a:p>
            <a:pPr marL="0" indent="0">
              <a:buNone/>
            </a:pPr>
            <a:r>
              <a:rPr lang="en-US" dirty="0" smtClean="0">
                <a:sym typeface="Wingdings" panose="05000000000000000000" pitchFamily="2" charset="2"/>
              </a:rPr>
              <a:t>He uses the following macros</a:t>
            </a:r>
          </a:p>
          <a:p>
            <a:pPr marL="0" indent="0">
              <a:buNone/>
            </a:pPr>
            <a:r>
              <a:rPr lang="en-US" dirty="0" smtClean="0">
                <a:sym typeface="Wingdings" panose="05000000000000000000" pitchFamily="2" charset="2"/>
              </a:rPr>
              <a:t>And to hide all the unnecessary printed characters,</a:t>
            </a:r>
            <a:br>
              <a:rPr lang="en-US" dirty="0" smtClean="0">
                <a:sym typeface="Wingdings" panose="05000000000000000000" pitchFamily="2" charset="2"/>
              </a:rPr>
            </a:br>
            <a:r>
              <a:rPr lang="en-US" dirty="0" smtClean="0">
                <a:sym typeface="Wingdings" panose="05000000000000000000" pitchFamily="2" charset="2"/>
              </a:rPr>
              <a:t>he uses a “clear screen” macro (SS in the picture)</a:t>
            </a:r>
          </a:p>
        </p:txBody>
      </p:sp>
      <p:sp>
        <p:nvSpPr>
          <p:cNvPr id="4" name="Slide Number Placeholder 3"/>
          <p:cNvSpPr>
            <a:spLocks noGrp="1"/>
          </p:cNvSpPr>
          <p:nvPr>
            <p:ph type="sldNum" sz="quarter" idx="12"/>
          </p:nvPr>
        </p:nvSpPr>
        <p:spPr/>
        <p:txBody>
          <a:bodyPr/>
          <a:lstStyle/>
          <a:p>
            <a:fld id="{48AF4A80-AB72-4512-97BC-1456B3C12179}" type="slidenum">
              <a:rPr lang="en-US" smtClean="0"/>
              <a:t>65</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193" y="407413"/>
            <a:ext cx="5925377" cy="61540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3793" y="417812"/>
            <a:ext cx="5744377" cy="3296110"/>
          </a:xfrm>
          <a:prstGeom prst="rect">
            <a:avLst/>
          </a:prstGeom>
        </p:spPr>
      </p:pic>
    </p:spTree>
    <p:extLst>
      <p:ext uri="{BB962C8B-B14F-4D97-AF65-F5344CB8AC3E}">
        <p14:creationId xmlns:p14="http://schemas.microsoft.com/office/powerpoint/2010/main" val="2223443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1000" fill="hold"/>
                                        <p:tgtEl>
                                          <p:spTgt spid="5"/>
                                        </p:tgtEl>
                                      </p:cBhvr>
                                      <p:by x="50000" y="50000"/>
                                    </p:animScale>
                                  </p:childTnLst>
                                </p:cTn>
                              </p:par>
                              <p:par>
                                <p:cTn id="19" presetID="42" presetClass="path" presetSubtype="0" accel="50000" decel="50000" fill="hold" nodeType="withEffect">
                                  <p:stCondLst>
                                    <p:cond delay="0"/>
                                  </p:stCondLst>
                                  <p:childTnLst>
                                    <p:animMotion origin="layout" path="M 3.54167E-6 -1.85185E-6 L 0.00117 0.16505 " pathEditMode="relative" rAng="0" ptsTypes="AA">
                                      <p:cBhvr>
                                        <p:cTn id="20" dur="2000" fill="hold"/>
                                        <p:tgtEl>
                                          <p:spTgt spid="5"/>
                                        </p:tgtEl>
                                        <p:attrNameLst>
                                          <p:attrName>ppt_x</p:attrName>
                                          <p:attrName>ppt_y</p:attrName>
                                        </p:attrNameLst>
                                      </p:cBhvr>
                                      <p:rCtr x="52" y="8241"/>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10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printf-tac-toe</a:t>
            </a:r>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The result – a fully functioning Tic-Tac-Toe game written with a single printf call</a:t>
            </a:r>
          </a:p>
          <a:p>
            <a:pPr marL="0" indent="0">
              <a:buNone/>
            </a:pPr>
            <a:endParaRPr lang="en-US" dirty="0" smtClean="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66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2826526"/>
            <a:ext cx="5625703" cy="31292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721" y="2876487"/>
            <a:ext cx="4467849" cy="3029373"/>
          </a:xfrm>
          <a:prstGeom prst="rect">
            <a:avLst/>
          </a:prstGeom>
        </p:spPr>
      </p:pic>
    </p:spTree>
    <p:extLst>
      <p:ext uri="{BB962C8B-B14F-4D97-AF65-F5344CB8AC3E}">
        <p14:creationId xmlns:p14="http://schemas.microsoft.com/office/powerpoint/2010/main" val="1334967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Bonus - steg86</a:t>
            </a:r>
            <a:endParaRPr lang="en-US" b="1"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This example is more of a “Steganography” than obfuscation: </a:t>
            </a:r>
          </a:p>
          <a:p>
            <a:pPr marL="0" indent="0">
              <a:buNone/>
            </a:pPr>
            <a:endParaRPr lang="en-US" dirty="0" smtClean="0"/>
          </a:p>
          <a:p>
            <a:pPr marL="0" indent="0">
              <a:buNone/>
            </a:pPr>
            <a:r>
              <a:rPr lang="en-US" dirty="0" smtClean="0"/>
              <a:t>“</a:t>
            </a:r>
            <a:r>
              <a:rPr lang="en-US" dirty="0">
                <a:sym typeface="Wingdings" panose="05000000000000000000" pitchFamily="2" charset="2"/>
              </a:rPr>
              <a:t>Steganography is the practice of concealing a message </a:t>
            </a:r>
            <a:r>
              <a:rPr lang="en-US" dirty="0" smtClean="0">
                <a:sym typeface="Wingdings" panose="05000000000000000000" pitchFamily="2" charset="2"/>
              </a:rPr>
              <a:t>within </a:t>
            </a:r>
            <a:r>
              <a:rPr lang="en-US" dirty="0">
                <a:sym typeface="Wingdings" panose="05000000000000000000" pitchFamily="2" charset="2"/>
              </a:rPr>
              <a:t>another message or a physical object</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In </a:t>
            </a:r>
            <a:r>
              <a:rPr lang="en-US" dirty="0">
                <a:sym typeface="Wingdings" panose="05000000000000000000" pitchFamily="2" charset="2"/>
              </a:rPr>
              <a:t>computing/electronic contexts, a computer file, message, image, or </a:t>
            </a:r>
            <a:r>
              <a:rPr lang="en-US" dirty="0" smtClean="0">
                <a:sym typeface="Wingdings" panose="05000000000000000000" pitchFamily="2" charset="2"/>
              </a:rPr>
              <a:t>video is </a:t>
            </a:r>
            <a:r>
              <a:rPr lang="en-US" dirty="0">
                <a:sym typeface="Wingdings" panose="05000000000000000000" pitchFamily="2" charset="2"/>
              </a:rPr>
              <a:t>concealed within another file, message, image, or video</a:t>
            </a:r>
            <a:r>
              <a:rPr lang="en-US" dirty="0" smtClean="0">
                <a:sym typeface="Wingdings" panose="05000000000000000000" pitchFamily="2" charset="2"/>
              </a:rPr>
              <a:t>.</a:t>
            </a:r>
            <a:r>
              <a:rPr lang="en-US" dirty="0" smtClean="0"/>
              <a:t>”</a:t>
            </a:r>
            <a:endParaRPr lang="en-US" dirty="0"/>
          </a:p>
          <a:p>
            <a:pPr marL="0" indent="0">
              <a:buNone/>
            </a:pPr>
            <a:r>
              <a:rPr lang="en-US" dirty="0" smtClean="0"/>
              <a:t>    -Wikipedia</a:t>
            </a:r>
          </a:p>
          <a:p>
            <a:pPr marL="0" indent="0">
              <a:buNone/>
            </a:pPr>
            <a:endParaRPr lang="en-US" dirty="0" smtClean="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67</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817398"/>
            <a:ext cx="5519057" cy="2822885"/>
          </a:xfrm>
          <a:prstGeom prst="rect">
            <a:avLst/>
          </a:prstGeom>
        </p:spPr>
      </p:pic>
    </p:spTree>
    <p:extLst>
      <p:ext uri="{BB962C8B-B14F-4D97-AF65-F5344CB8AC3E}">
        <p14:creationId xmlns:p14="http://schemas.microsoft.com/office/powerpoint/2010/main" val="4121334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Bonus - steg86</a:t>
            </a:r>
            <a:endParaRPr lang="en-US" b="1"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smtClean="0">
                <a:sym typeface="Wingdings" panose="05000000000000000000" pitchFamily="2" charset="2"/>
              </a:rPr>
              <a:t>In the x86 instruction set there are many ways to encode instructions</a:t>
            </a:r>
            <a:br>
              <a:rPr lang="en-US" dirty="0" smtClean="0">
                <a:sym typeface="Wingdings" panose="05000000000000000000" pitchFamily="2" charset="2"/>
              </a:rPr>
            </a:br>
            <a:r>
              <a:rPr lang="en-US" dirty="0" smtClean="0">
                <a:sym typeface="Wingdings" panose="05000000000000000000" pitchFamily="2" charset="2"/>
              </a:rPr>
              <a:t>For example, this is the encoding table for xor:</a:t>
            </a:r>
          </a:p>
          <a:p>
            <a:pPr marL="0" indent="0">
              <a:buNone/>
            </a:pPr>
            <a:r>
              <a:rPr lang="en-US" dirty="0" smtClean="0">
                <a:sym typeface="Wingdings" panose="05000000000000000000" pitchFamily="2" charset="2"/>
              </a:rPr>
              <a:t>Instructions involving memory </a:t>
            </a:r>
            <a:r>
              <a:rPr lang="en-US" dirty="0">
                <a:sym typeface="Wingdings" panose="05000000000000000000" pitchFamily="2" charset="2"/>
              </a:rPr>
              <a:t>access have an </a:t>
            </a:r>
            <a:r>
              <a:rPr lang="en-US" u="sng" dirty="0">
                <a:sym typeface="Wingdings" panose="05000000000000000000" pitchFamily="2" charset="2"/>
              </a:rPr>
              <a:t>R/M</a:t>
            </a:r>
            <a:r>
              <a:rPr lang="en-US" dirty="0">
                <a:sym typeface="Wingdings" panose="05000000000000000000" pitchFamily="2" charset="2"/>
              </a:rPr>
              <a:t> </a:t>
            </a:r>
            <a:r>
              <a:rPr lang="en-US" dirty="0" smtClean="0">
                <a:sym typeface="Wingdings" panose="05000000000000000000" pitchFamily="2" charset="2"/>
              </a:rPr>
              <a:t>field</a:t>
            </a:r>
            <a:br>
              <a:rPr lang="en-US" dirty="0" smtClean="0">
                <a:sym typeface="Wingdings" panose="05000000000000000000" pitchFamily="2" charset="2"/>
              </a:rPr>
            </a:br>
            <a:r>
              <a:rPr lang="en-US" dirty="0" smtClean="0">
                <a:sym typeface="Wingdings" panose="05000000000000000000" pitchFamily="2" charset="2"/>
              </a:rPr>
              <a:t>which can </a:t>
            </a:r>
            <a:r>
              <a:rPr lang="en-US" dirty="0">
                <a:sym typeface="Wingdings" panose="05000000000000000000" pitchFamily="2" charset="2"/>
              </a:rPr>
              <a:t>be either </a:t>
            </a:r>
            <a:r>
              <a:rPr lang="en-US" u="sng" dirty="0">
                <a:sym typeface="Wingdings" panose="05000000000000000000" pitchFamily="2" charset="2"/>
              </a:rPr>
              <a:t>Register</a:t>
            </a:r>
            <a:r>
              <a:rPr lang="en-US" dirty="0">
                <a:sym typeface="Wingdings" panose="05000000000000000000" pitchFamily="2" charset="2"/>
              </a:rPr>
              <a:t> or </a:t>
            </a:r>
            <a:r>
              <a:rPr lang="en-US" u="sng" dirty="0" smtClean="0">
                <a:sym typeface="Wingdings" panose="05000000000000000000" pitchFamily="2" charset="2"/>
              </a:rPr>
              <a:t>Memory</a:t>
            </a:r>
            <a:r>
              <a:rPr lang="en-US" dirty="0" smtClean="0">
                <a:sym typeface="Wingdings" panose="05000000000000000000" pitchFamily="2" charset="2"/>
              </a:rPr>
              <a:t>. It encodes the</a:t>
            </a:r>
            <a:br>
              <a:rPr lang="en-US" dirty="0" smtClean="0">
                <a:sym typeface="Wingdings" panose="05000000000000000000" pitchFamily="2" charset="2"/>
              </a:rPr>
            </a:br>
            <a:r>
              <a:rPr lang="en-US" dirty="0" smtClean="0">
                <a:sym typeface="Wingdings" panose="05000000000000000000" pitchFamily="2" charset="2"/>
              </a:rPr>
              <a:t>source or the destination, depending on the opcode.</a:t>
            </a:r>
            <a:endParaRPr lang="en-US" dirty="0">
              <a:sym typeface="Wingdings" panose="05000000000000000000" pitchFamily="2" charset="2"/>
            </a:endParaRPr>
          </a:p>
          <a:p>
            <a:pPr marL="0" indent="0">
              <a:buNone/>
            </a:pPr>
            <a:r>
              <a:rPr lang="en-US" dirty="0" smtClean="0">
                <a:sym typeface="Wingdings" panose="05000000000000000000" pitchFamily="2" charset="2"/>
              </a:rPr>
              <a:t>As a result, we have </a:t>
            </a:r>
            <a:r>
              <a:rPr lang="en-US" dirty="0" smtClean="0">
                <a:solidFill>
                  <a:srgbClr val="FF0000"/>
                </a:solidFill>
                <a:sym typeface="Wingdings" panose="05000000000000000000" pitchFamily="2" charset="2"/>
              </a:rPr>
              <a:t>Register to R/M</a:t>
            </a:r>
            <a:br>
              <a:rPr lang="en-US" dirty="0" smtClean="0">
                <a:solidFill>
                  <a:srgbClr val="FF0000"/>
                </a:solidFill>
                <a:sym typeface="Wingdings" panose="05000000000000000000" pitchFamily="2" charset="2"/>
              </a:rPr>
            </a:br>
            <a:r>
              <a:rPr lang="en-US" dirty="0" smtClean="0">
                <a:sym typeface="Wingdings" panose="05000000000000000000" pitchFamily="2" charset="2"/>
              </a:rPr>
              <a:t>and </a:t>
            </a:r>
            <a:r>
              <a:rPr lang="en-US" dirty="0" smtClean="0">
                <a:solidFill>
                  <a:srgbClr val="00B0F0"/>
                </a:solidFill>
                <a:sym typeface="Wingdings" panose="05000000000000000000" pitchFamily="2" charset="2"/>
              </a:rPr>
              <a:t>R/M to Register</a:t>
            </a:r>
            <a:r>
              <a:rPr lang="en-US" dirty="0" smtClean="0">
                <a:sym typeface="Wingdings" panose="05000000000000000000" pitchFamily="2" charset="2"/>
              </a:rPr>
              <a:t> instructions.</a:t>
            </a:r>
          </a:p>
          <a:p>
            <a:pPr marL="0" indent="0">
              <a:buNone/>
            </a:pPr>
            <a:r>
              <a:rPr lang="en-US" dirty="0" smtClean="0">
                <a:sym typeface="Wingdings" panose="05000000000000000000" pitchFamily="2" charset="2"/>
              </a:rPr>
              <a:t>So, it is possible to encode a register-to-register instruction</a:t>
            </a:r>
            <a:br>
              <a:rPr lang="en-US" dirty="0" smtClean="0">
                <a:sym typeface="Wingdings" panose="05000000000000000000" pitchFamily="2" charset="2"/>
              </a:rPr>
            </a:br>
            <a:r>
              <a:rPr lang="en-US" dirty="0" smtClean="0">
                <a:sym typeface="Wingdings" panose="05000000000000000000" pitchFamily="2" charset="2"/>
              </a:rPr>
              <a:t>using either </a:t>
            </a:r>
            <a:r>
              <a:rPr lang="en-US" dirty="0">
                <a:solidFill>
                  <a:srgbClr val="FF0000"/>
                </a:solidFill>
                <a:sym typeface="Wingdings" panose="05000000000000000000" pitchFamily="2" charset="2"/>
              </a:rPr>
              <a:t>Register to R/M</a:t>
            </a:r>
            <a:r>
              <a:rPr lang="en-US" dirty="0" smtClean="0">
                <a:sym typeface="Wingdings" panose="05000000000000000000" pitchFamily="2" charset="2"/>
              </a:rPr>
              <a:t> </a:t>
            </a:r>
            <a:r>
              <a:rPr lang="en-US" dirty="0">
                <a:sym typeface="Wingdings" panose="05000000000000000000" pitchFamily="2" charset="2"/>
              </a:rPr>
              <a:t>or </a:t>
            </a:r>
            <a:r>
              <a:rPr lang="en-US" dirty="0">
                <a:solidFill>
                  <a:srgbClr val="00B0F0"/>
                </a:solidFill>
                <a:sym typeface="Wingdings" panose="05000000000000000000" pitchFamily="2" charset="2"/>
              </a:rPr>
              <a:t>R/M to </a:t>
            </a:r>
            <a:r>
              <a:rPr lang="en-US" dirty="0" smtClean="0">
                <a:solidFill>
                  <a:srgbClr val="00B0F0"/>
                </a:solidFill>
                <a:sym typeface="Wingdings" panose="05000000000000000000" pitchFamily="2" charset="2"/>
              </a:rPr>
              <a:t>Register</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For example, “xor eax, eax” can be encoded as both:</a:t>
            </a:r>
          </a:p>
          <a:p>
            <a:pPr marL="0" indent="0">
              <a:buNone/>
            </a:pPr>
            <a:endParaRPr lang="en-US" dirty="0">
              <a:sym typeface="Wingdings" panose="05000000000000000000" pitchFamily="2" charset="2"/>
            </a:endParaRP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8AF4A80-AB72-4512-97BC-1456B3C12179}" type="slidenum">
              <a:rPr lang="en-US" smtClean="0"/>
              <a:t>68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493" y="2469934"/>
            <a:ext cx="5355077" cy="3842482"/>
          </a:xfrm>
          <a:prstGeom prst="rect">
            <a:avLst/>
          </a:prstGeom>
        </p:spPr>
      </p:pic>
      <p:sp>
        <p:nvSpPr>
          <p:cNvPr id="6" name="TextBox 5"/>
          <p:cNvSpPr txBox="1"/>
          <p:nvPr/>
        </p:nvSpPr>
        <p:spPr>
          <a:xfrm>
            <a:off x="6799567" y="6312416"/>
            <a:ext cx="4852419" cy="276999"/>
          </a:xfrm>
          <a:prstGeom prst="rect">
            <a:avLst/>
          </a:prstGeom>
          <a:noFill/>
        </p:spPr>
        <p:txBody>
          <a:bodyPr wrap="none" rtlCol="0">
            <a:spAutoFit/>
          </a:bodyPr>
          <a:lstStyle/>
          <a:p>
            <a:r>
              <a:rPr lang="en-US" sz="1200" dirty="0"/>
              <a:t>Taken from </a:t>
            </a:r>
            <a:r>
              <a:rPr lang="en-US" sz="1200" dirty="0">
                <a:hlinkClick r:id="rId4"/>
              </a:rPr>
              <a:t>Intel® 64 and IA-32 Architectures Software Developer’s </a:t>
            </a:r>
            <a:r>
              <a:rPr lang="en-US" sz="1200" dirty="0" smtClean="0">
                <a:hlinkClick r:id="rId4"/>
              </a:rPr>
              <a:t>Manual</a:t>
            </a:r>
            <a:endParaRPr lang="en-US" sz="1200" dirty="0"/>
          </a:p>
        </p:txBody>
      </p:sp>
      <p:sp>
        <p:nvSpPr>
          <p:cNvPr id="7" name="Rectangle 6"/>
          <p:cNvSpPr/>
          <p:nvPr/>
        </p:nvSpPr>
        <p:spPr>
          <a:xfrm>
            <a:off x="6697980" y="4770120"/>
            <a:ext cx="2125980" cy="7406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7980" y="5531832"/>
            <a:ext cx="2125980" cy="75895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444094314"/>
              </p:ext>
            </p:extLst>
          </p:nvPr>
        </p:nvGraphicFramePr>
        <p:xfrm>
          <a:off x="757383" y="5510784"/>
          <a:ext cx="4424217" cy="1110765"/>
        </p:xfrm>
        <a:graphic>
          <a:graphicData uri="http://schemas.openxmlformats.org/drawingml/2006/table">
            <a:tbl>
              <a:tblPr firstRow="1" bandRow="1">
                <a:tableStyleId>{5C22544A-7EE6-4342-B048-85BDC9FD1C3A}</a:tableStyleId>
              </a:tblPr>
              <a:tblGrid>
                <a:gridCol w="1283853"/>
                <a:gridCol w="1665625"/>
                <a:gridCol w="1474739"/>
              </a:tblGrid>
              <a:tr h="40972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smtClean="0"/>
                        <a:t>Assembly</a:t>
                      </a:r>
                      <a:endParaRPr lang="en-US" sz="1700" b="1" dirty="0" smtClean="0"/>
                    </a:p>
                  </a:txBody>
                  <a:tcPr/>
                </a:tc>
                <a:tc>
                  <a:txBody>
                    <a:bodyPr/>
                    <a:lstStyle/>
                    <a:p>
                      <a:pPr algn="ctr"/>
                      <a:r>
                        <a:rPr lang="en-US" sz="1700" dirty="0" smtClean="0"/>
                        <a:t>Instruction</a:t>
                      </a:r>
                      <a:endParaRPr lang="en-US" sz="1700" b="1" dirty="0"/>
                    </a:p>
                  </a:txBody>
                  <a:tcPr/>
                </a:tc>
                <a:tc>
                  <a:txBody>
                    <a:bodyPr/>
                    <a:lstStyle/>
                    <a:p>
                      <a:pPr algn="ctr"/>
                      <a:r>
                        <a:rPr lang="en-US" sz="1700" dirty="0" smtClean="0"/>
                        <a:t>Encoding</a:t>
                      </a:r>
                      <a:endParaRPr lang="en-US" sz="1700" b="1" dirty="0"/>
                    </a:p>
                  </a:txBody>
                  <a:tcPr/>
                </a:tc>
              </a:tr>
              <a:tr h="288471">
                <a:tc rowSpan="2">
                  <a:txBody>
                    <a:bodyPr/>
                    <a:lstStyle/>
                    <a:p>
                      <a:pPr algn="ctr"/>
                      <a:r>
                        <a:rPr lang="en-US" sz="1700" b="1" dirty="0" smtClean="0"/>
                        <a:t>xor eax, eax</a:t>
                      </a:r>
                      <a:endParaRPr lang="en-US" sz="1700" b="1" dirty="0"/>
                    </a:p>
                  </a:txBody>
                  <a:tcPr anchor="ctr"/>
                </a:tc>
                <a:tc>
                  <a:txBody>
                    <a:bodyPr/>
                    <a:lstStyle/>
                    <a:p>
                      <a:pPr algn="ctr"/>
                      <a:r>
                        <a:rPr lang="en-US" sz="1700" b="1" dirty="0" smtClean="0"/>
                        <a:t>xor</a:t>
                      </a:r>
                      <a:r>
                        <a:rPr lang="en-US" sz="1700" b="1" baseline="0" dirty="0" smtClean="0"/>
                        <a:t> R/M, R</a:t>
                      </a:r>
                      <a:endParaRPr lang="en-US" sz="1700" b="1" dirty="0"/>
                    </a:p>
                  </a:txBody>
                  <a:tcPr/>
                </a:tc>
                <a:tc>
                  <a:txBody>
                    <a:bodyPr/>
                    <a:lstStyle/>
                    <a:p>
                      <a:pPr algn="ctr"/>
                      <a:r>
                        <a:rPr lang="en-US" sz="1700" b="1" dirty="0" smtClean="0"/>
                        <a:t>31 C0</a:t>
                      </a:r>
                      <a:endParaRPr lang="en-US" sz="1700" b="1" dirty="0"/>
                    </a:p>
                  </a:txBody>
                  <a:tcPr/>
                </a:tc>
              </a:tr>
              <a:tr h="288471">
                <a:tc vMerge="1">
                  <a:txBody>
                    <a:bodyPr/>
                    <a:lstStyle/>
                    <a:p>
                      <a:pPr algn="ctr"/>
                      <a:endParaRPr lang="en-US" sz="1700" b="1" dirty="0"/>
                    </a:p>
                  </a:txBody>
                  <a:tcPr/>
                </a:tc>
                <a:tc>
                  <a:txBody>
                    <a:bodyPr/>
                    <a:lstStyle/>
                    <a:p>
                      <a:pPr algn="ctr"/>
                      <a:r>
                        <a:rPr lang="en-US" sz="1700" b="1" dirty="0" smtClean="0"/>
                        <a:t>xor R,</a:t>
                      </a:r>
                      <a:r>
                        <a:rPr lang="en-US" sz="1700" b="1" baseline="0" dirty="0" smtClean="0"/>
                        <a:t> R/M</a:t>
                      </a:r>
                      <a:endParaRPr lang="en-US" sz="1700" b="1" dirty="0"/>
                    </a:p>
                  </a:txBody>
                  <a:tcPr>
                    <a:solidFill>
                      <a:srgbClr val="E3CEE9"/>
                    </a:solidFill>
                  </a:tcPr>
                </a:tc>
                <a:tc>
                  <a:txBody>
                    <a:bodyPr/>
                    <a:lstStyle/>
                    <a:p>
                      <a:pPr algn="ctr"/>
                      <a:r>
                        <a:rPr lang="en-US" sz="1700" b="1" dirty="0" smtClean="0"/>
                        <a:t>33 C0</a:t>
                      </a:r>
                      <a:endParaRPr lang="en-US" sz="1700" b="1" dirty="0"/>
                    </a:p>
                  </a:txBody>
                  <a:tcPr>
                    <a:solidFill>
                      <a:srgbClr val="E3CEE9"/>
                    </a:solidFill>
                  </a:tcPr>
                </a:tc>
              </a:tr>
            </a:tbl>
          </a:graphicData>
        </a:graphic>
      </p:graphicFrame>
    </p:spTree>
    <p:extLst>
      <p:ext uri="{BB962C8B-B14F-4D97-AF65-F5344CB8AC3E}">
        <p14:creationId xmlns:p14="http://schemas.microsoft.com/office/powerpoint/2010/main" val="438850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Bonus - steg86</a:t>
            </a:r>
            <a:endParaRPr lang="en-US" b="1" dirty="0"/>
          </a:p>
        </p:txBody>
      </p:sp>
      <p:sp>
        <p:nvSpPr>
          <p:cNvPr id="3" name="Content Placeholder 2"/>
          <p:cNvSpPr>
            <a:spLocks noGrp="1"/>
          </p:cNvSpPr>
          <p:nvPr>
            <p:ph idx="1"/>
          </p:nvPr>
        </p:nvSpPr>
        <p:spPr>
          <a:xfrm>
            <a:off x="685801" y="2142067"/>
            <a:ext cx="10131425" cy="4498216"/>
          </a:xfrm>
        </p:spPr>
        <p:txBody>
          <a:bodyPr>
            <a:normAutofit/>
          </a:bodyPr>
          <a:lstStyle/>
          <a:p>
            <a:pPr marL="0" indent="0">
              <a:buNone/>
            </a:pPr>
            <a:r>
              <a:rPr lang="en-US" dirty="0">
                <a:sym typeface="Wingdings" panose="05000000000000000000" pitchFamily="2" charset="2"/>
              </a:rPr>
              <a:t>While there are many ways to put 0 into the eax register:</a:t>
            </a:r>
            <a:br>
              <a:rPr lang="en-US" dirty="0">
                <a:sym typeface="Wingdings" panose="05000000000000000000" pitchFamily="2" charset="2"/>
              </a:rPr>
            </a:br>
            <a:r>
              <a:rPr lang="en-US" dirty="0">
                <a:sym typeface="Wingdings" panose="05000000000000000000" pitchFamily="2" charset="2"/>
              </a:rPr>
              <a:t>“sub eax, eax”,    “lea eax, [0]”,    “and eax, 0”    and more...</a:t>
            </a:r>
            <a:br>
              <a:rPr lang="en-US" dirty="0">
                <a:sym typeface="Wingdings" panose="05000000000000000000" pitchFamily="2" charset="2"/>
              </a:rPr>
            </a:br>
            <a:r>
              <a:rPr lang="en-US" dirty="0">
                <a:sym typeface="Wingdings" panose="05000000000000000000" pitchFamily="2" charset="2"/>
              </a:rPr>
              <a:t>These instructions have different lengths and slightly different </a:t>
            </a: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behaviour</a:t>
            </a:r>
            <a:r>
              <a:rPr lang="en-US" dirty="0">
                <a:sym typeface="Wingdings" panose="05000000000000000000" pitchFamily="2" charset="2"/>
              </a:rPr>
              <a:t>, </a:t>
            </a:r>
            <a:r>
              <a:rPr lang="en-US" dirty="0" smtClean="0">
                <a:sym typeface="Wingdings" panose="05000000000000000000" pitchFamily="2" charset="2"/>
              </a:rPr>
              <a:t>like setting </a:t>
            </a:r>
            <a:r>
              <a:rPr lang="en-US" dirty="0">
                <a:sym typeface="Wingdings" panose="05000000000000000000" pitchFamily="2" charset="2"/>
              </a:rPr>
              <a:t>and clearing different flags in the flags register.</a:t>
            </a:r>
          </a:p>
          <a:p>
            <a:pPr marL="0" indent="0">
              <a:buNone/>
            </a:pPr>
            <a:r>
              <a:rPr lang="en-US" dirty="0" smtClean="0">
                <a:sym typeface="Wingdings" panose="05000000000000000000" pitchFamily="2" charset="2"/>
              </a:rPr>
              <a:t>The two encodings for “xor eax, eax” represent the same instruction.</a:t>
            </a:r>
            <a:br>
              <a:rPr lang="en-US" dirty="0" smtClean="0">
                <a:sym typeface="Wingdings" panose="05000000000000000000" pitchFamily="2" charset="2"/>
              </a:rPr>
            </a:br>
            <a:r>
              <a:rPr lang="en-US" dirty="0" smtClean="0">
                <a:sym typeface="Wingdings" panose="05000000000000000000" pitchFamily="2" charset="2"/>
              </a:rPr>
              <a:t>Because they have same length and have the exact same behaviour,</a:t>
            </a:r>
            <a:br>
              <a:rPr lang="en-US" dirty="0" smtClean="0">
                <a:sym typeface="Wingdings" panose="05000000000000000000" pitchFamily="2" charset="2"/>
              </a:rPr>
            </a:br>
            <a:r>
              <a:rPr lang="en-US" dirty="0" smtClean="0">
                <a:sym typeface="Wingdings" panose="05000000000000000000" pitchFamily="2" charset="2"/>
              </a:rPr>
              <a:t>they can be used interchangeably without affecting the logic of the program.</a:t>
            </a:r>
          </a:p>
          <a:p>
            <a:pPr marL="0" indent="0">
              <a:buNone/>
            </a:pPr>
            <a:r>
              <a:rPr lang="en-US" dirty="0" smtClean="0">
                <a:sym typeface="Wingdings" panose="05000000000000000000" pitchFamily="2" charset="2"/>
              </a:rPr>
              <a:t>By using this duality, we can assign to one instruction encoding the value 0, and assign to the other instruction encoding the value 1. Then we can encode our own data by interchanging between the two.</a:t>
            </a:r>
          </a:p>
          <a:p>
            <a:pPr marL="0" indent="0">
              <a:buNone/>
            </a:pPr>
            <a:r>
              <a:rPr lang="en-US" dirty="0" smtClean="0">
                <a:sym typeface="Wingdings" panose="05000000000000000000" pitchFamily="2" charset="2"/>
              </a:rPr>
              <a:t>In fact, there are even more instruction that use this R/M field and have</a:t>
            </a:r>
            <a:br>
              <a:rPr lang="en-US" dirty="0" smtClean="0">
                <a:sym typeface="Wingdings" panose="05000000000000000000" pitchFamily="2" charset="2"/>
              </a:rPr>
            </a:br>
            <a:r>
              <a:rPr lang="en-US" dirty="0" smtClean="0">
                <a:sym typeface="Wingdings" panose="05000000000000000000" pitchFamily="2" charset="2"/>
              </a:rPr>
              <a:t>more than one encoding, including add, sub, mov, cmp, and, or, sbb.</a:t>
            </a:r>
            <a:br>
              <a:rPr lang="en-US" dirty="0" smtClean="0">
                <a:sym typeface="Wingdings" panose="05000000000000000000" pitchFamily="2" charset="2"/>
              </a:rPr>
            </a:br>
            <a:r>
              <a:rPr lang="en-US" dirty="0" smtClean="0">
                <a:sym typeface="Wingdings" panose="05000000000000000000" pitchFamily="2" charset="2"/>
              </a:rPr>
              <a:t>And for all variation of each instruction – 8/16/32/64 bit.</a:t>
            </a:r>
          </a:p>
        </p:txBody>
      </p:sp>
      <p:sp>
        <p:nvSpPr>
          <p:cNvPr id="4" name="Slide Number Placeholder 3"/>
          <p:cNvSpPr>
            <a:spLocks noGrp="1"/>
          </p:cNvSpPr>
          <p:nvPr>
            <p:ph type="sldNum" sz="quarter" idx="12"/>
          </p:nvPr>
        </p:nvSpPr>
        <p:spPr/>
        <p:txBody>
          <a:bodyPr/>
          <a:lstStyle/>
          <a:p>
            <a:fld id="{48AF4A80-AB72-4512-97BC-1456B3C12179}" type="slidenum">
              <a:rPr lang="en-US" smtClean="0"/>
              <a:t>69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257632031"/>
              </p:ext>
            </p:extLst>
          </p:nvPr>
        </p:nvGraphicFramePr>
        <p:xfrm>
          <a:off x="7503353" y="2065867"/>
          <a:ext cx="4424217" cy="1110765"/>
        </p:xfrm>
        <a:graphic>
          <a:graphicData uri="http://schemas.openxmlformats.org/drawingml/2006/table">
            <a:tbl>
              <a:tblPr firstRow="1" bandRow="1">
                <a:tableStyleId>{5C22544A-7EE6-4342-B048-85BDC9FD1C3A}</a:tableStyleId>
              </a:tblPr>
              <a:tblGrid>
                <a:gridCol w="1283853"/>
                <a:gridCol w="1665625"/>
                <a:gridCol w="1474739"/>
              </a:tblGrid>
              <a:tr h="40972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700" dirty="0" smtClean="0"/>
                        <a:t>Assembly</a:t>
                      </a:r>
                      <a:endParaRPr lang="en-US" sz="1700" b="1" dirty="0" smtClean="0"/>
                    </a:p>
                  </a:txBody>
                  <a:tcPr/>
                </a:tc>
                <a:tc>
                  <a:txBody>
                    <a:bodyPr/>
                    <a:lstStyle/>
                    <a:p>
                      <a:pPr algn="ctr"/>
                      <a:r>
                        <a:rPr lang="en-US" sz="1700" dirty="0" smtClean="0"/>
                        <a:t>Instruction</a:t>
                      </a:r>
                      <a:endParaRPr lang="en-US" sz="1700" b="1" dirty="0"/>
                    </a:p>
                  </a:txBody>
                  <a:tcPr/>
                </a:tc>
                <a:tc>
                  <a:txBody>
                    <a:bodyPr/>
                    <a:lstStyle/>
                    <a:p>
                      <a:pPr algn="ctr"/>
                      <a:r>
                        <a:rPr lang="en-US" sz="1700" dirty="0" smtClean="0"/>
                        <a:t>Encoding</a:t>
                      </a:r>
                      <a:endParaRPr lang="en-US" sz="1700" b="1" dirty="0"/>
                    </a:p>
                  </a:txBody>
                  <a:tcPr/>
                </a:tc>
              </a:tr>
              <a:tr h="288471">
                <a:tc rowSpan="2">
                  <a:txBody>
                    <a:bodyPr/>
                    <a:lstStyle/>
                    <a:p>
                      <a:pPr algn="ctr"/>
                      <a:r>
                        <a:rPr lang="en-US" sz="1700" b="1" dirty="0" smtClean="0"/>
                        <a:t>xor eax, eax</a:t>
                      </a:r>
                      <a:endParaRPr lang="en-US" sz="1700" b="1" dirty="0"/>
                    </a:p>
                  </a:txBody>
                  <a:tcPr anchor="ctr"/>
                </a:tc>
                <a:tc>
                  <a:txBody>
                    <a:bodyPr/>
                    <a:lstStyle/>
                    <a:p>
                      <a:pPr algn="ctr"/>
                      <a:r>
                        <a:rPr lang="en-US" sz="1700" b="1" dirty="0" smtClean="0"/>
                        <a:t>xor</a:t>
                      </a:r>
                      <a:r>
                        <a:rPr lang="en-US" sz="1700" b="1" baseline="0" dirty="0" smtClean="0"/>
                        <a:t> R/M, R</a:t>
                      </a:r>
                      <a:endParaRPr lang="en-US" sz="1700" b="1" dirty="0"/>
                    </a:p>
                  </a:txBody>
                  <a:tcPr/>
                </a:tc>
                <a:tc>
                  <a:txBody>
                    <a:bodyPr/>
                    <a:lstStyle/>
                    <a:p>
                      <a:pPr algn="ctr"/>
                      <a:r>
                        <a:rPr lang="en-US" sz="1700" b="1" dirty="0" smtClean="0"/>
                        <a:t>31 C0</a:t>
                      </a:r>
                      <a:endParaRPr lang="en-US" sz="1700" b="1" dirty="0"/>
                    </a:p>
                  </a:txBody>
                  <a:tcPr/>
                </a:tc>
              </a:tr>
              <a:tr h="288471">
                <a:tc vMerge="1">
                  <a:txBody>
                    <a:bodyPr/>
                    <a:lstStyle/>
                    <a:p>
                      <a:pPr algn="ctr"/>
                      <a:endParaRPr lang="en-US" sz="1700" b="1" dirty="0"/>
                    </a:p>
                  </a:txBody>
                  <a:tcPr/>
                </a:tc>
                <a:tc>
                  <a:txBody>
                    <a:bodyPr/>
                    <a:lstStyle/>
                    <a:p>
                      <a:pPr algn="ctr"/>
                      <a:r>
                        <a:rPr lang="en-US" sz="1700" b="1" dirty="0" smtClean="0"/>
                        <a:t>xor R,</a:t>
                      </a:r>
                      <a:r>
                        <a:rPr lang="en-US" sz="1700" b="1" baseline="0" dirty="0" smtClean="0"/>
                        <a:t> R/M</a:t>
                      </a:r>
                      <a:endParaRPr lang="en-US" sz="1700" b="1" dirty="0"/>
                    </a:p>
                  </a:txBody>
                  <a:tcPr>
                    <a:solidFill>
                      <a:srgbClr val="E3CEE9"/>
                    </a:solidFill>
                  </a:tcPr>
                </a:tc>
                <a:tc>
                  <a:txBody>
                    <a:bodyPr/>
                    <a:lstStyle/>
                    <a:p>
                      <a:pPr algn="ctr"/>
                      <a:r>
                        <a:rPr lang="en-US" sz="1700" b="1" dirty="0" smtClean="0"/>
                        <a:t>33 C0</a:t>
                      </a:r>
                      <a:endParaRPr lang="en-US" sz="1700" b="1" dirty="0"/>
                    </a:p>
                  </a:txBody>
                  <a:tcPr>
                    <a:solidFill>
                      <a:srgbClr val="E3CEE9"/>
                    </a:solidFill>
                  </a:tcPr>
                </a:tc>
              </a:tr>
            </a:tbl>
          </a:graphicData>
        </a:graphic>
      </p:graphicFrame>
    </p:spTree>
    <p:extLst>
      <p:ext uri="{BB962C8B-B14F-4D97-AF65-F5344CB8AC3E}">
        <p14:creationId xmlns:p14="http://schemas.microsoft.com/office/powerpoint/2010/main" val="917943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IOCCC – Pi (</a:t>
            </a:r>
            <a:r>
              <a:rPr lang="el-GR" b="1" i="1" dirty="0" smtClean="0"/>
              <a:t>π</a:t>
            </a:r>
            <a:r>
              <a:rPr lang="en-US" b="1" i="1" dirty="0" smtClean="0"/>
              <a:t>)</a:t>
            </a:r>
            <a:endParaRPr lang="en-US" dirty="0"/>
          </a:p>
        </p:txBody>
      </p:sp>
      <p:sp>
        <p:nvSpPr>
          <p:cNvPr id="3" name="Content Placeholder 2"/>
          <p:cNvSpPr>
            <a:spLocks noGrp="1"/>
          </p:cNvSpPr>
          <p:nvPr>
            <p:ph idx="1"/>
          </p:nvPr>
        </p:nvSpPr>
        <p:spPr>
          <a:xfrm>
            <a:off x="685801" y="1726431"/>
            <a:ext cx="10131425" cy="4304914"/>
          </a:xfrm>
        </p:spPr>
        <p:txBody>
          <a:bodyPr>
            <a:normAutofit/>
          </a:bodyPr>
          <a:lstStyle/>
          <a:p>
            <a:pPr marL="0" indent="0">
              <a:buNone/>
            </a:pPr>
            <a:r>
              <a:rPr lang="en-US" dirty="0" smtClean="0"/>
              <a:t>First, a little bit about short-circuit evaluation in C</a:t>
            </a:r>
          </a:p>
          <a:p>
            <a:pPr marL="0" indent="0">
              <a:buNone/>
            </a:pPr>
            <a:r>
              <a:rPr lang="en-US" dirty="0"/>
              <a:t>By the definition of </a:t>
            </a:r>
            <a:r>
              <a:rPr lang="en-US" dirty="0" smtClean="0"/>
              <a:t>“and” </a:t>
            </a:r>
            <a:r>
              <a:rPr lang="en-US" dirty="0"/>
              <a:t>operation, if the first argument is </a:t>
            </a:r>
            <a:r>
              <a:rPr lang="en-US" dirty="0" smtClean="0"/>
              <a:t>false,</a:t>
            </a:r>
            <a:r>
              <a:rPr lang="en-US" dirty="0"/>
              <a:t/>
            </a:r>
            <a:br>
              <a:rPr lang="en-US" dirty="0"/>
            </a:br>
            <a:r>
              <a:rPr lang="en-US" dirty="0"/>
              <a:t>then the entire expression is </a:t>
            </a:r>
            <a:r>
              <a:rPr lang="en-US" dirty="0" smtClean="0"/>
              <a:t>false - so </a:t>
            </a:r>
            <a:r>
              <a:rPr lang="en-US" dirty="0"/>
              <a:t>there is no need to </a:t>
            </a:r>
            <a:r>
              <a:rPr lang="en-US" dirty="0" smtClean="0"/>
              <a:t>evaluate</a:t>
            </a:r>
            <a:br>
              <a:rPr lang="en-US" dirty="0" smtClean="0"/>
            </a:br>
            <a:r>
              <a:rPr lang="en-US" dirty="0" smtClean="0"/>
              <a:t>the second argument.</a:t>
            </a:r>
          </a:p>
          <a:p>
            <a:pPr marL="0" indent="0">
              <a:buNone/>
            </a:pPr>
            <a:r>
              <a:rPr lang="en-US" dirty="0" smtClean="0"/>
              <a:t>Similarly, in “or” operation, if the first argument is true, there</a:t>
            </a:r>
            <a:br>
              <a:rPr lang="en-US" dirty="0" smtClean="0"/>
            </a:br>
            <a:r>
              <a:rPr lang="en-US" dirty="0" smtClean="0"/>
              <a:t>is no need to evaluate the second argument.</a:t>
            </a:r>
          </a:p>
          <a:p>
            <a:pPr marL="0" indent="0">
              <a:buNone/>
            </a:pPr>
            <a:r>
              <a:rPr lang="en-US" dirty="0" smtClean="0"/>
              <a:t>This method of evaluating only the necessary arguments</a:t>
            </a:r>
            <a:br>
              <a:rPr lang="en-US" dirty="0" smtClean="0"/>
            </a:br>
            <a:r>
              <a:rPr lang="en-US" dirty="0" smtClean="0"/>
              <a:t>is called “short-circuit”, and it is used in C.</a:t>
            </a:r>
          </a:p>
          <a:p>
            <a:pPr marL="0" indent="0">
              <a:buNone/>
            </a:pP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847" y="1726431"/>
            <a:ext cx="3525093" cy="37480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9920" y="609600"/>
            <a:ext cx="4057650" cy="5715000"/>
          </a:xfrm>
          <a:prstGeom prst="rect">
            <a:avLst/>
          </a:prstGeom>
        </p:spPr>
      </p:pic>
    </p:spTree>
    <p:extLst>
      <p:ext uri="{BB962C8B-B14F-4D97-AF65-F5344CB8AC3E}">
        <p14:creationId xmlns:p14="http://schemas.microsoft.com/office/powerpoint/2010/main" val="7353969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Bonus - steg86</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Introducing </a:t>
            </a:r>
            <a:r>
              <a:rPr lang="en-US" b="1" dirty="0" smtClean="0"/>
              <a:t>steg86 - </a:t>
            </a:r>
            <a:r>
              <a:rPr lang="en-US" sz="1600" dirty="0" smtClean="0"/>
              <a:t>“A </a:t>
            </a:r>
            <a:r>
              <a:rPr lang="en-US" sz="1600" dirty="0" smtClean="0">
                <a:sym typeface="Wingdings" panose="05000000000000000000" pitchFamily="2" charset="2"/>
              </a:rPr>
              <a:t>steganographic </a:t>
            </a:r>
            <a:r>
              <a:rPr lang="en-US" sz="1600" dirty="0">
                <a:sym typeface="Wingdings" panose="05000000000000000000" pitchFamily="2" charset="2"/>
              </a:rPr>
              <a:t>tool for x86 and </a:t>
            </a:r>
            <a:r>
              <a:rPr lang="en-US" sz="1600" dirty="0" smtClean="0">
                <a:sym typeface="Wingdings" panose="05000000000000000000" pitchFamily="2" charset="2"/>
              </a:rPr>
              <a:t>AMD64”</a:t>
            </a:r>
            <a:br>
              <a:rPr lang="en-US" sz="1600" dirty="0" smtClean="0">
                <a:sym typeface="Wingdings" panose="05000000000000000000" pitchFamily="2" charset="2"/>
              </a:rPr>
            </a:br>
            <a:r>
              <a:rPr lang="en-US" sz="1600" dirty="0" smtClean="0">
                <a:sym typeface="Wingdings" panose="05000000000000000000" pitchFamily="2" charset="2"/>
                <a:hlinkClick r:id="rId3"/>
              </a:rPr>
              <a:t>https</a:t>
            </a:r>
            <a:r>
              <a:rPr lang="en-US" sz="1600" dirty="0">
                <a:sym typeface="Wingdings" panose="05000000000000000000" pitchFamily="2" charset="2"/>
                <a:hlinkClick r:id="rId3"/>
              </a:rPr>
              <a:t>://</a:t>
            </a:r>
            <a:r>
              <a:rPr lang="en-US" sz="1600" dirty="0" smtClean="0">
                <a:sym typeface="Wingdings" panose="05000000000000000000" pitchFamily="2" charset="2"/>
                <a:hlinkClick r:id="rId3"/>
              </a:rPr>
              <a:t>github.com/woodruffw/steg86</a:t>
            </a:r>
            <a:endParaRPr lang="en-US" dirty="0" smtClean="0">
              <a:sym typeface="Wingdings" panose="05000000000000000000" pitchFamily="2" charset="2"/>
            </a:endParaRPr>
          </a:p>
          <a:p>
            <a:pPr marL="0" indent="0">
              <a:buNone/>
            </a:pPr>
            <a:r>
              <a:rPr lang="en-US" dirty="0" smtClean="0">
                <a:sym typeface="Wingdings" panose="05000000000000000000" pitchFamily="2" charset="2"/>
              </a:rPr>
              <a:t>Given a </a:t>
            </a:r>
            <a:r>
              <a:rPr lang="en-US" dirty="0">
                <a:sym typeface="Wingdings" panose="05000000000000000000" pitchFamily="2" charset="2"/>
              </a:rPr>
              <a:t>binary and a message, </a:t>
            </a: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this tool converts the message into a bit array.</a:t>
            </a:r>
            <a:br>
              <a:rPr lang="en-US" dirty="0" smtClean="0">
                <a:sym typeface="Wingdings" panose="05000000000000000000" pitchFamily="2" charset="2"/>
              </a:rPr>
            </a:br>
            <a:r>
              <a:rPr lang="en-US" dirty="0" smtClean="0">
                <a:sym typeface="Wingdings" panose="05000000000000000000" pitchFamily="2" charset="2"/>
              </a:rPr>
              <a:t>Then finds every interchangeable instruction in the program,</a:t>
            </a:r>
            <a:br>
              <a:rPr lang="en-US" dirty="0" smtClean="0">
                <a:sym typeface="Wingdings" panose="05000000000000000000" pitchFamily="2" charset="2"/>
              </a:rPr>
            </a:br>
            <a:r>
              <a:rPr lang="en-US" dirty="0" smtClean="0">
                <a:sym typeface="Wingdings" panose="05000000000000000000" pitchFamily="2" charset="2"/>
              </a:rPr>
              <a:t>and changes its encoding to be corresponding to the message bit.</a:t>
            </a:r>
          </a:p>
          <a:p>
            <a:pPr marL="0" indent="0">
              <a:buNone/>
            </a:pPr>
            <a:r>
              <a:rPr lang="en-US" dirty="0" smtClean="0">
                <a:sym typeface="Wingdings" panose="05000000000000000000" pitchFamily="2" charset="2"/>
              </a:rPr>
              <a:t>The result is a modified binary that </a:t>
            </a:r>
            <a:r>
              <a:rPr lang="en-US" dirty="0">
                <a:sym typeface="Wingdings" panose="05000000000000000000" pitchFamily="2" charset="2"/>
              </a:rPr>
              <a:t>has the same </a:t>
            </a:r>
            <a:r>
              <a:rPr lang="en-US" dirty="0" smtClean="0">
                <a:sym typeface="Wingdings" panose="05000000000000000000" pitchFamily="2" charset="2"/>
              </a:rPr>
              <a:t>size and behaviour,</a:t>
            </a:r>
            <a:br>
              <a:rPr lang="en-US" dirty="0" smtClean="0">
                <a:sym typeface="Wingdings" panose="05000000000000000000" pitchFamily="2" charset="2"/>
              </a:rPr>
            </a:br>
            <a:r>
              <a:rPr lang="en-US" dirty="0" smtClean="0">
                <a:sym typeface="Wingdings" panose="05000000000000000000" pitchFamily="2" charset="2"/>
              </a:rPr>
              <a:t>except it secretly </a:t>
            </a:r>
            <a:r>
              <a:rPr lang="en-US" dirty="0">
                <a:sym typeface="Wingdings" panose="05000000000000000000" pitchFamily="2" charset="2"/>
              </a:rPr>
              <a:t>includes our </a:t>
            </a:r>
            <a:r>
              <a:rPr lang="en-US" dirty="0" smtClean="0">
                <a:sym typeface="Wingdings" panose="05000000000000000000" pitchFamily="2" charset="2"/>
              </a:rPr>
              <a:t>message.</a:t>
            </a:r>
            <a:endParaRPr lang="en-US" dirty="0">
              <a:sym typeface="Wingdings" panose="05000000000000000000" pitchFamily="2" charset="2"/>
            </a:endParaRPr>
          </a:p>
          <a:p>
            <a:pPr marL="0" indent="0">
              <a:buNone/>
            </a:pPr>
            <a:r>
              <a:rPr lang="en-US" dirty="0" smtClean="0">
                <a:sym typeface="Wingdings" panose="05000000000000000000" pitchFamily="2" charset="2"/>
              </a:rPr>
              <a:t>For example – hiding a cake in /bin/bash:</a:t>
            </a:r>
            <a:endParaRPr lang="en-US" dirty="0">
              <a:sym typeface="Wingdings" panose="05000000000000000000" pitchFamily="2" charset="2"/>
            </a:endParaRPr>
          </a:p>
          <a:p>
            <a:pPr marL="0" indent="0">
              <a:buNone/>
            </a:pPr>
            <a:r>
              <a:rPr lang="en-US" dirty="0" smtClean="0"/>
              <a:t>(Which is pretty cool)</a:t>
            </a:r>
          </a:p>
        </p:txBody>
      </p:sp>
      <p:sp>
        <p:nvSpPr>
          <p:cNvPr id="4" name="Slide Number Placeholder 3"/>
          <p:cNvSpPr>
            <a:spLocks noGrp="1"/>
          </p:cNvSpPr>
          <p:nvPr>
            <p:ph type="sldNum" sz="quarter" idx="12"/>
          </p:nvPr>
        </p:nvSpPr>
        <p:spPr/>
        <p:txBody>
          <a:bodyPr/>
          <a:lstStyle/>
          <a:p>
            <a:fld id="{48AF4A80-AB72-4512-97BC-1456B3C12179}" type="slidenum">
              <a:rPr lang="en-US" smtClean="0"/>
              <a:t>70</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6558" y="1271982"/>
            <a:ext cx="4323809" cy="4990476"/>
          </a:xfrm>
          <a:prstGeom prst="rect">
            <a:avLst/>
          </a:prstGeom>
        </p:spPr>
      </p:pic>
    </p:spTree>
    <p:extLst>
      <p:ext uri="{BB962C8B-B14F-4D97-AF65-F5344CB8AC3E}">
        <p14:creationId xmlns:p14="http://schemas.microsoft.com/office/powerpoint/2010/main" val="472827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85801" y="2142067"/>
            <a:ext cx="10131425" cy="4120391"/>
          </a:xfrm>
        </p:spPr>
        <p:txBody>
          <a:bodyPr>
            <a:normAutofit fontScale="92500" lnSpcReduction="20000"/>
          </a:bodyPr>
          <a:lstStyle/>
          <a:p>
            <a:r>
              <a:rPr lang="en-US" dirty="0" smtClean="0"/>
              <a:t>We’ve seen many creative ways to make it harder for people to understand code</a:t>
            </a:r>
          </a:p>
          <a:p>
            <a:pPr lvl="1"/>
            <a:r>
              <a:rPr lang="en-US" dirty="0" smtClean="0"/>
              <a:t>IOCCC Pi – using creative macros</a:t>
            </a:r>
          </a:p>
          <a:p>
            <a:pPr lvl="1"/>
            <a:r>
              <a:rPr lang="en-US" dirty="0" smtClean="0"/>
              <a:t>main is usually a function – define main as int array</a:t>
            </a:r>
          </a:p>
          <a:p>
            <a:pPr lvl="1"/>
            <a:r>
              <a:rPr lang="en-US" dirty="0"/>
              <a:t>Read the docs – hide code in </a:t>
            </a:r>
            <a:r>
              <a:rPr lang="en-US" dirty="0" smtClean="0"/>
              <a:t>documentation</a:t>
            </a:r>
          </a:p>
          <a:p>
            <a:pPr lvl="1"/>
            <a:r>
              <a:rPr lang="en-US" dirty="0" smtClean="0"/>
              <a:t>Movfuscator – reduce all instructions to mov</a:t>
            </a:r>
          </a:p>
          <a:p>
            <a:pPr lvl="1"/>
            <a:r>
              <a:rPr lang="en-US" dirty="0" smtClean="0"/>
              <a:t>Reductio – reduce all programs into one universal code</a:t>
            </a:r>
          </a:p>
          <a:p>
            <a:pPr lvl="1"/>
            <a:r>
              <a:rPr lang="en-US" dirty="0" smtClean="0"/>
              <a:t>Brainfuck – turing complete machine</a:t>
            </a:r>
          </a:p>
          <a:p>
            <a:pPr lvl="1"/>
            <a:r>
              <a:rPr lang="en-US" dirty="0" smtClean="0"/>
              <a:t>JSFuck – abusing Javascript</a:t>
            </a:r>
          </a:p>
          <a:p>
            <a:pPr lvl="1"/>
            <a:r>
              <a:rPr lang="en-US" dirty="0" smtClean="0"/>
              <a:t>Irregular expression – using regex to determine if a number is prime</a:t>
            </a:r>
          </a:p>
          <a:p>
            <a:pPr lvl="1"/>
            <a:r>
              <a:rPr lang="en-US" dirty="0" smtClean="0"/>
              <a:t>printf-tac-toe – reduce program into a single printf call</a:t>
            </a:r>
          </a:p>
          <a:p>
            <a:pPr lvl="1"/>
            <a:r>
              <a:rPr lang="en-US" dirty="0" smtClean="0"/>
              <a:t>steg86 – hide messages in executable binaries</a:t>
            </a:r>
            <a:br>
              <a:rPr lang="en-US" dirty="0" smtClean="0"/>
            </a:br>
            <a:endParaRPr lang="en-US" dirty="0" smtClean="0"/>
          </a:p>
          <a:p>
            <a:pPr marL="0" indent="0">
              <a:buNone/>
            </a:pPr>
            <a:r>
              <a:rPr lang="en-US" dirty="0" smtClean="0"/>
              <a:t>I hope that each </a:t>
            </a:r>
            <a:r>
              <a:rPr lang="en-US" dirty="0"/>
              <a:t>of you found at least one example you </a:t>
            </a:r>
            <a:r>
              <a:rPr lang="en-US" dirty="0" smtClean="0"/>
              <a:t>liked that made you want to share it with a friend</a:t>
            </a:r>
          </a:p>
          <a:p>
            <a:endParaRPr lang="en-US" dirty="0" smtClean="0"/>
          </a:p>
        </p:txBody>
      </p:sp>
      <p:sp>
        <p:nvSpPr>
          <p:cNvPr id="4" name="Slide Number Placeholder 3"/>
          <p:cNvSpPr>
            <a:spLocks noGrp="1"/>
          </p:cNvSpPr>
          <p:nvPr>
            <p:ph type="sldNum" sz="quarter" idx="12"/>
          </p:nvPr>
        </p:nvSpPr>
        <p:spPr/>
        <p:txBody>
          <a:bodyPr/>
          <a:lstStyle/>
          <a:p>
            <a:fld id="{48AF4A80-AB72-4512-97BC-1456B3C12179}" type="slidenum">
              <a:rPr lang="en-US" smtClean="0"/>
              <a:t>71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731" y="2528207"/>
            <a:ext cx="4646839" cy="2808370"/>
          </a:xfrm>
          <a:prstGeom prst="rect">
            <a:avLst/>
          </a:prstGeom>
        </p:spPr>
      </p:pic>
    </p:spTree>
    <p:extLst>
      <p:ext uri="{BB962C8B-B14F-4D97-AF65-F5344CB8AC3E}">
        <p14:creationId xmlns:p14="http://schemas.microsoft.com/office/powerpoint/2010/main" val="236536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685801" y="2142067"/>
            <a:ext cx="10131425" cy="4120391"/>
          </a:xfrm>
        </p:spPr>
        <p:txBody>
          <a:bodyPr>
            <a:normAutofit fontScale="92500" lnSpcReduction="10000"/>
          </a:bodyPr>
          <a:lstStyle/>
          <a:p>
            <a:r>
              <a:rPr lang="en-US" dirty="0"/>
              <a:t>IOCCC Pi - </a:t>
            </a:r>
            <a:r>
              <a:rPr lang="en-US" dirty="0">
                <a:hlinkClick r:id="rId3"/>
              </a:rPr>
              <a:t>https://</a:t>
            </a:r>
            <a:r>
              <a:rPr lang="en-US" dirty="0" smtClean="0">
                <a:hlinkClick r:id="rId3"/>
              </a:rPr>
              <a:t>en.wikipedia.org/wiki/International_Obfuscated_C_Code_Contest#Pi</a:t>
            </a:r>
            <a:endParaRPr lang="en-US" dirty="0"/>
          </a:p>
          <a:p>
            <a:r>
              <a:rPr lang="en-US" dirty="0" smtClean="0"/>
              <a:t>Main is usually a function - </a:t>
            </a:r>
            <a:r>
              <a:rPr lang="en-US" dirty="0">
                <a:hlinkClick r:id="rId4"/>
              </a:rPr>
              <a:t>http://</a:t>
            </a:r>
            <a:r>
              <a:rPr lang="en-US" dirty="0" smtClean="0">
                <a:solidFill>
                  <a:schemeClr val="accent1"/>
                </a:solidFill>
                <a:hlinkClick r:id="rId4"/>
              </a:rPr>
              <a:t>jroweboy.github.io/c/asm/2015/01/26/when-is-main-not-a-function.html</a:t>
            </a:r>
            <a:endParaRPr lang="en-US" dirty="0" smtClean="0">
              <a:solidFill>
                <a:schemeClr val="accent1"/>
              </a:solidFill>
            </a:endParaRPr>
          </a:p>
          <a:p>
            <a:r>
              <a:rPr lang="en-US" dirty="0" smtClean="0"/>
              <a:t>Read the docs - inspired by </a:t>
            </a:r>
            <a:r>
              <a:rPr lang="en-US" dirty="0" smtClean="0">
                <a:solidFill>
                  <a:schemeClr val="bg1"/>
                </a:solidFill>
                <a:hlinkClick r:id="rId5"/>
              </a:rPr>
              <a:t>W</a:t>
            </a:r>
            <a:r>
              <a:rPr lang="en-US" dirty="0" smtClean="0">
                <a:hlinkClick r:id="rId5"/>
              </a:rPr>
              <a:t>OPR </a:t>
            </a:r>
            <a:r>
              <a:rPr lang="en-US" dirty="0">
                <a:hlinkClick r:id="rId5"/>
              </a:rPr>
              <a:t>– challenge #7 of Flare-On 6 (2019</a:t>
            </a:r>
            <a:r>
              <a:rPr lang="en-US" dirty="0">
                <a:solidFill>
                  <a:schemeClr val="accent1"/>
                </a:solidFill>
                <a:hlinkClick r:id="rId5"/>
              </a:rPr>
              <a:t>)</a:t>
            </a:r>
            <a:endParaRPr lang="en-US" dirty="0">
              <a:solidFill>
                <a:schemeClr val="accent1"/>
              </a:solidFill>
            </a:endParaRPr>
          </a:p>
          <a:p>
            <a:r>
              <a:rPr lang="en-US" dirty="0" smtClean="0"/>
              <a:t>Movfuscator - </a:t>
            </a:r>
            <a:r>
              <a:rPr lang="en-US" dirty="0" smtClean="0">
                <a:hlinkClick r:id="rId6"/>
              </a:rPr>
              <a:t>https</a:t>
            </a:r>
            <a:r>
              <a:rPr lang="en-US" dirty="0">
                <a:hlinkClick r:id="rId6"/>
              </a:rPr>
              <a:t>://</a:t>
            </a:r>
            <a:r>
              <a:rPr lang="en-US" dirty="0" smtClean="0">
                <a:hlinkClick r:id="rId6"/>
              </a:rPr>
              <a:t>github.com/xoreaxeaxeax/movfuscator</a:t>
            </a:r>
            <a:endParaRPr lang="en-US" dirty="0" smtClean="0"/>
          </a:p>
          <a:p>
            <a:r>
              <a:rPr lang="en-US" dirty="0"/>
              <a:t>Demovfuscator - </a:t>
            </a:r>
            <a:r>
              <a:rPr lang="en-US" dirty="0">
                <a:hlinkClick r:id="rId7"/>
              </a:rPr>
              <a:t>https://</a:t>
            </a:r>
            <a:r>
              <a:rPr lang="en-US" dirty="0" smtClean="0">
                <a:hlinkClick r:id="rId7"/>
              </a:rPr>
              <a:t>github.com/kirschju/demovfuscator</a:t>
            </a:r>
            <a:endParaRPr lang="en-US" dirty="0" smtClean="0"/>
          </a:p>
          <a:p>
            <a:r>
              <a:rPr lang="en-US" dirty="0" smtClean="0"/>
              <a:t>Reductio - </a:t>
            </a:r>
            <a:r>
              <a:rPr lang="en-US" dirty="0">
                <a:hlinkClick r:id="rId8"/>
              </a:rPr>
              <a:t>https://</a:t>
            </a:r>
            <a:r>
              <a:rPr lang="en-US" dirty="0" smtClean="0">
                <a:hlinkClick r:id="rId8"/>
              </a:rPr>
              <a:t>github.com/xoreaxeaxeax/reductio</a:t>
            </a:r>
            <a:endParaRPr lang="en-US" dirty="0" smtClean="0"/>
          </a:p>
          <a:p>
            <a:r>
              <a:rPr lang="en-US" dirty="0" smtClean="0"/>
              <a:t>Brainfuck compiler </a:t>
            </a:r>
            <a:r>
              <a:rPr lang="en-US" dirty="0"/>
              <a:t>- </a:t>
            </a:r>
            <a:r>
              <a:rPr lang="en-US" dirty="0">
                <a:hlinkClick r:id="rId9"/>
              </a:rPr>
              <a:t>https://</a:t>
            </a:r>
            <a:r>
              <a:rPr lang="en-US" dirty="0" smtClean="0">
                <a:hlinkClick r:id="rId9"/>
              </a:rPr>
              <a:t>github.com/elikaski/BF-it</a:t>
            </a:r>
            <a:endParaRPr lang="en-US" dirty="0"/>
          </a:p>
          <a:p>
            <a:r>
              <a:rPr lang="en-US" dirty="0"/>
              <a:t>JSFuck - </a:t>
            </a:r>
            <a:r>
              <a:rPr lang="en-US" dirty="0">
                <a:hlinkClick r:id="rId10"/>
              </a:rPr>
              <a:t>https://</a:t>
            </a:r>
            <a:r>
              <a:rPr lang="en-US" dirty="0" smtClean="0">
                <a:hlinkClick r:id="rId10"/>
              </a:rPr>
              <a:t>en.wikipedia.org/wiki/JSFuck</a:t>
            </a:r>
            <a:endParaRPr lang="en-US" dirty="0" smtClean="0"/>
          </a:p>
          <a:p>
            <a:r>
              <a:rPr lang="en-US" dirty="0" smtClean="0"/>
              <a:t>Irregular Expression - </a:t>
            </a:r>
            <a:r>
              <a:rPr lang="en-US" dirty="0">
                <a:hlinkClick r:id="rId11"/>
              </a:rPr>
              <a:t>https://iluxonchik.github.io/regular-expression-check-if-number-is-prime</a:t>
            </a:r>
            <a:r>
              <a:rPr lang="en-US" dirty="0" smtClean="0">
                <a:hlinkClick r:id="rId11"/>
              </a:rPr>
              <a:t>/</a:t>
            </a:r>
            <a:endParaRPr lang="en-US" dirty="0" smtClean="0"/>
          </a:p>
          <a:p>
            <a:r>
              <a:rPr lang="en-US" dirty="0" smtClean="0"/>
              <a:t>printf-tac-toe - </a:t>
            </a:r>
            <a:r>
              <a:rPr lang="en-US" dirty="0">
                <a:hlinkClick r:id="rId12"/>
              </a:rPr>
              <a:t>https://</a:t>
            </a:r>
            <a:r>
              <a:rPr lang="en-US" dirty="0" smtClean="0">
                <a:hlinkClick r:id="rId12"/>
              </a:rPr>
              <a:t>github.com/carlini/printf-tac-toe</a:t>
            </a:r>
            <a:endParaRPr lang="en-US" dirty="0" smtClean="0"/>
          </a:p>
          <a:p>
            <a:r>
              <a:rPr lang="en-US" dirty="0" smtClean="0"/>
              <a:t>steg86 - </a:t>
            </a:r>
            <a:r>
              <a:rPr lang="en-US" dirty="0" smtClean="0">
                <a:hlinkClick r:id="rId13"/>
              </a:rPr>
              <a:t>https</a:t>
            </a:r>
            <a:r>
              <a:rPr lang="en-US" dirty="0">
                <a:hlinkClick r:id="rId13"/>
              </a:rPr>
              <a:t>://</a:t>
            </a:r>
            <a:r>
              <a:rPr lang="en-US" dirty="0" smtClean="0">
                <a:hlinkClick r:id="rId13"/>
              </a:rPr>
              <a:t>blog.yossarian.net/2020/08/16/Hiding-messages-in-x86-binaries-using-semantic-duals</a:t>
            </a:r>
            <a:endParaRPr lang="en-US" dirty="0" smtClean="0"/>
          </a:p>
          <a:p>
            <a:endParaRPr lang="en-US" dirty="0"/>
          </a:p>
          <a:p>
            <a:endParaRPr lang="en-US" dirty="0" smtClean="0">
              <a:solidFill>
                <a:schemeClr val="accent1"/>
              </a:solidFill>
            </a:endParaRPr>
          </a:p>
          <a:p>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72</a:t>
            </a:fld>
            <a:endParaRPr lang="en-US"/>
          </a:p>
        </p:txBody>
      </p:sp>
    </p:spTree>
    <p:extLst>
      <p:ext uri="{BB962C8B-B14F-4D97-AF65-F5344CB8AC3E}">
        <p14:creationId xmlns:p14="http://schemas.microsoft.com/office/powerpoint/2010/main" val="30224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73</a:t>
            </a:fld>
            <a:endParaRPr lang="en-US"/>
          </a:p>
        </p:txBody>
      </p:sp>
      <p:pic>
        <p:nvPicPr>
          <p:cNvPr id="6" name="Content Placeholder 5" descr="https://imgflip.com/s/meme/Question-Rage-Fac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9864" y="2065867"/>
            <a:ext cx="4643298" cy="348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235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74</a:t>
            </a:fld>
            <a:endParaRPr lang="en-US"/>
          </a:p>
        </p:txBody>
      </p:sp>
      <p:pic>
        <p:nvPicPr>
          <p:cNvPr id="6" name="Content Placeholder 5"/>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429864" y="2312447"/>
            <a:ext cx="4643298" cy="298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221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IOCCC – Pi (</a:t>
            </a:r>
            <a:r>
              <a:rPr lang="el-GR" b="1" i="1" dirty="0" smtClean="0"/>
              <a:t>π</a:t>
            </a:r>
            <a:r>
              <a:rPr lang="en-US" b="1" i="1" dirty="0" smtClean="0"/>
              <a:t>)</a:t>
            </a:r>
            <a:endParaRPr lang="en-US" dirty="0"/>
          </a:p>
        </p:txBody>
      </p:sp>
      <p:sp>
        <p:nvSpPr>
          <p:cNvPr id="3" name="Content Placeholder 2"/>
          <p:cNvSpPr>
            <a:spLocks noGrp="1"/>
          </p:cNvSpPr>
          <p:nvPr>
            <p:ph idx="1"/>
          </p:nvPr>
        </p:nvSpPr>
        <p:spPr>
          <a:xfrm>
            <a:off x="685801" y="1726431"/>
            <a:ext cx="10131425" cy="4304914"/>
          </a:xfrm>
        </p:spPr>
        <p:txBody>
          <a:bodyPr>
            <a:normAutofit/>
          </a:bodyPr>
          <a:lstStyle/>
          <a:p>
            <a:pPr marL="0" indent="0">
              <a:buNone/>
            </a:pPr>
            <a:r>
              <a:rPr lang="en-US" dirty="0" smtClean="0"/>
              <a:t>A simple short-circuit example in C</a:t>
            </a:r>
          </a:p>
          <a:p>
            <a:pPr marL="0" indent="0">
              <a:buNone/>
            </a:pPr>
            <a:r>
              <a:rPr lang="en-US" dirty="0" smtClean="0"/>
              <a:t>Take a look at the following program:</a:t>
            </a:r>
          </a:p>
          <a:p>
            <a:pPr marL="0" indent="0">
              <a:buNone/>
            </a:pPr>
            <a:r>
              <a:rPr lang="en-US" dirty="0" smtClean="0"/>
              <a:t>Function foo always returns true.</a:t>
            </a:r>
            <a:br>
              <a:rPr lang="en-US" dirty="0" smtClean="0"/>
            </a:br>
            <a:r>
              <a:rPr lang="en-US" dirty="0" smtClean="0"/>
              <a:t>What do we expect to be printed?</a:t>
            </a:r>
          </a:p>
          <a:p>
            <a:pPr marL="342900" indent="-342900">
              <a:buAutoNum type="arabicPeriod"/>
            </a:pPr>
            <a:r>
              <a:rPr lang="en-US" dirty="0" smtClean="0"/>
              <a:t>OR - First argument is true, no need to call foo, printf is called</a:t>
            </a:r>
          </a:p>
          <a:p>
            <a:pPr marL="342900" indent="-342900">
              <a:buAutoNum type="arabicPeriod"/>
            </a:pPr>
            <a:r>
              <a:rPr lang="en-US" dirty="0" smtClean="0"/>
              <a:t>OR - First argument is false, need to call foo, printf is called</a:t>
            </a:r>
          </a:p>
          <a:p>
            <a:pPr marL="342900" indent="-342900">
              <a:buAutoNum type="arabicPeriod"/>
            </a:pPr>
            <a:r>
              <a:rPr lang="en-US" dirty="0" smtClean="0"/>
              <a:t>AND - First argument false, no need to call foo, printf is not called</a:t>
            </a:r>
          </a:p>
          <a:p>
            <a:pPr marL="342900" indent="-342900">
              <a:buAutoNum type="arabicPeriod"/>
            </a:pPr>
            <a:r>
              <a:rPr lang="en-US" dirty="0" smtClean="0"/>
              <a:t>AND – First argument is true, need to call foo, printf is called</a:t>
            </a:r>
          </a:p>
          <a:p>
            <a:pPr marL="0" indent="0">
              <a:buNone/>
            </a:pPr>
            <a:endParaRPr lang="en-US" dirty="0" smtClean="0"/>
          </a:p>
          <a:p>
            <a:pPr marL="0" indent="0">
              <a:buNone/>
            </a:pPr>
            <a:r>
              <a:rPr lang="en-US" dirty="0" smtClean="0"/>
              <a:t>Now that we understand short-circuit evaluation, lets go back to our code</a:t>
            </a:r>
          </a:p>
          <a:p>
            <a:pPr marL="0" indent="0">
              <a:buNone/>
            </a:pPr>
            <a:endParaRPr lang="en-US" dirty="0"/>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8</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32933"/>
          <a:stretch/>
        </p:blipFill>
        <p:spPr>
          <a:xfrm>
            <a:off x="7583904" y="1726431"/>
            <a:ext cx="3864882" cy="2300624"/>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3904" y="1714443"/>
            <a:ext cx="3864882" cy="3430314"/>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17839"/>
          <a:stretch/>
        </p:blipFill>
        <p:spPr>
          <a:xfrm>
            <a:off x="7583904" y="1725925"/>
            <a:ext cx="3864882" cy="2818366"/>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9492"/>
          <a:stretch/>
        </p:blipFill>
        <p:spPr>
          <a:xfrm>
            <a:off x="7583904" y="1725925"/>
            <a:ext cx="3864882" cy="3104693"/>
          </a:xfrm>
          <a:prstGeom prst="rect">
            <a:avLst/>
          </a:prstGeom>
        </p:spPr>
      </p:pic>
    </p:spTree>
    <p:extLst>
      <p:ext uri="{BB962C8B-B14F-4D97-AF65-F5344CB8AC3E}">
        <p14:creationId xmlns:p14="http://schemas.microsoft.com/office/powerpoint/2010/main" val="1585056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IOCCC – Pi (</a:t>
            </a:r>
            <a:r>
              <a:rPr lang="el-GR" b="1" i="1" dirty="0" smtClean="0"/>
              <a:t>π</a:t>
            </a:r>
            <a:r>
              <a:rPr lang="en-US" b="1" i="1" dirty="0" smtClean="0"/>
              <a:t>)</a:t>
            </a:r>
            <a:endParaRPr lang="en-US" dirty="0"/>
          </a:p>
        </p:txBody>
      </p:sp>
      <p:sp>
        <p:nvSpPr>
          <p:cNvPr id="3" name="Content Placeholder 2"/>
          <p:cNvSpPr>
            <a:spLocks noGrp="1"/>
          </p:cNvSpPr>
          <p:nvPr>
            <p:ph idx="1"/>
          </p:nvPr>
        </p:nvSpPr>
        <p:spPr>
          <a:xfrm>
            <a:off x="685801" y="1726431"/>
            <a:ext cx="10131425" cy="4913852"/>
          </a:xfrm>
        </p:spPr>
        <p:txBody>
          <a:bodyPr>
            <a:normAutofit/>
          </a:bodyPr>
          <a:lstStyle/>
          <a:p>
            <a:pPr marL="0" indent="0">
              <a:buNone/>
            </a:pPr>
            <a:r>
              <a:rPr lang="en-US" dirty="0" smtClean="0"/>
              <a:t>The underscore macro is defined as</a:t>
            </a:r>
            <a:r>
              <a:rPr lang="en-US" dirty="0"/>
              <a:t>: “-F&lt;00||--F-OO-</a:t>
            </a:r>
            <a:r>
              <a:rPr lang="en-US" dirty="0" smtClean="0"/>
              <a:t>-;”</a:t>
            </a:r>
          </a:p>
          <a:p>
            <a:pPr marL="0" indent="0">
              <a:buNone/>
            </a:pPr>
            <a:r>
              <a:rPr lang="en-US" dirty="0"/>
              <a:t>So </a:t>
            </a:r>
            <a:r>
              <a:rPr lang="en-US" dirty="0" smtClean="0"/>
              <a:t>“_-_-_” (beginning of each line) will be expanded to:</a:t>
            </a:r>
          </a:p>
          <a:p>
            <a:pPr marL="0" indent="0">
              <a:buNone/>
            </a:pPr>
            <a:r>
              <a:rPr lang="en-US" dirty="0" smtClean="0"/>
              <a:t>-F&lt;00||--F-OO--;</a:t>
            </a:r>
            <a:br>
              <a:rPr lang="en-US" dirty="0" smtClean="0"/>
            </a:br>
            <a:r>
              <a:rPr lang="en-US" dirty="0" smtClean="0"/>
              <a:t>--</a:t>
            </a:r>
            <a:r>
              <a:rPr lang="en-US" dirty="0"/>
              <a:t>F&lt;00||--F-OO-</a:t>
            </a:r>
            <a:r>
              <a:rPr lang="en-US" dirty="0" smtClean="0"/>
              <a:t>-;</a:t>
            </a:r>
            <a:br>
              <a:rPr lang="en-US" dirty="0" smtClean="0"/>
            </a:br>
            <a:r>
              <a:rPr lang="en-US" dirty="0" smtClean="0"/>
              <a:t>--</a:t>
            </a:r>
            <a:r>
              <a:rPr lang="en-US" dirty="0"/>
              <a:t>F&lt;00||--F-OO-</a:t>
            </a:r>
            <a:r>
              <a:rPr lang="en-US" dirty="0" smtClean="0"/>
              <a:t>-;</a:t>
            </a:r>
          </a:p>
          <a:p>
            <a:pPr marL="0" indent="0">
              <a:buNone/>
            </a:pPr>
            <a:r>
              <a:rPr lang="en-US" dirty="0" smtClean="0"/>
              <a:t>(I have added newlines for clarity)</a:t>
            </a:r>
          </a:p>
          <a:p>
            <a:pPr marL="0" indent="0">
              <a:buNone/>
            </a:pPr>
            <a:r>
              <a:rPr lang="en-US" dirty="0" smtClean="0"/>
              <a:t>Notice that the minus sign in between underscores</a:t>
            </a:r>
            <a:br>
              <a:rPr lang="en-US" dirty="0" smtClean="0"/>
            </a:br>
            <a:r>
              <a:rPr lang="en-US" dirty="0" smtClean="0"/>
              <a:t>is prepended to the “-F” of the underscore macro to the right,</a:t>
            </a:r>
            <a:br>
              <a:rPr lang="en-US" dirty="0" smtClean="0"/>
            </a:br>
            <a:r>
              <a:rPr lang="en-US" dirty="0" smtClean="0"/>
              <a:t>changing the macro from negation to pre-decrementation.</a:t>
            </a:r>
          </a:p>
          <a:p>
            <a:pPr marL="0" indent="0">
              <a:buNone/>
            </a:pPr>
            <a:r>
              <a:rPr lang="en-US" dirty="0" smtClean="0"/>
              <a:t>The first underscore macro (the first line in the example) checks if -F is negative. Since F is initialized to zero this evaluation is false, so the right-hand side of the macro is evaluated – which decreases both F and OO, so they are both -1.</a:t>
            </a:r>
          </a:p>
          <a:p>
            <a:pPr marL="0" indent="0">
              <a:buNone/>
            </a:pPr>
            <a:r>
              <a:rPr lang="en-US" dirty="0" smtClean="0"/>
              <a:t>The next underscore macro first decreases F, which becomes -2, and then checks if this new value of F is negative, which is true – so the expression on the right-hand side of the macro is not evaluated.</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8AF4A80-AB72-4512-97BC-1456B3C12179}" type="slidenum">
              <a:rPr lang="en-US" smtClean="0"/>
              <a:t>9</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884" r="4707" b="25154"/>
          <a:stretch/>
        </p:blipFill>
        <p:spPr>
          <a:xfrm>
            <a:off x="6596954" y="1726431"/>
            <a:ext cx="5055032" cy="3048000"/>
          </a:xfrm>
          <a:prstGeom prst="rect">
            <a:avLst/>
          </a:prstGeom>
        </p:spPr>
      </p:pic>
    </p:spTree>
    <p:extLst>
      <p:ext uri="{BB962C8B-B14F-4D97-AF65-F5344CB8AC3E}">
        <p14:creationId xmlns:p14="http://schemas.microsoft.com/office/powerpoint/2010/main" val="2853717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32346</TotalTime>
  <Words>3708</Words>
  <Application>Microsoft Office PowerPoint</Application>
  <PresentationFormat>Widescreen</PresentationFormat>
  <Paragraphs>1052</Paragraphs>
  <Slides>74</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Cambria Math</vt:lpstr>
      <vt:lpstr>Wingdings</vt:lpstr>
      <vt:lpstr>Celestial</vt:lpstr>
      <vt:lpstr>Krazy Kode</vt:lpstr>
      <vt:lpstr>$ whoami</vt:lpstr>
      <vt:lpstr>Agenda</vt:lpstr>
      <vt:lpstr>What</vt:lpstr>
      <vt:lpstr>Why</vt:lpstr>
      <vt:lpstr>IOCCC – Pi (π)</vt:lpstr>
      <vt:lpstr>IOCCC – Pi (π)</vt:lpstr>
      <vt:lpstr>IOCCC – Pi (π)</vt:lpstr>
      <vt:lpstr>IOCCC – Pi (π)</vt:lpstr>
      <vt:lpstr>IOCCC – Pi (π)</vt:lpstr>
      <vt:lpstr>IOCCC – Pi (π)</vt:lpstr>
      <vt:lpstr>Main is usually a function</vt:lpstr>
      <vt:lpstr>Main is usually a function</vt:lpstr>
      <vt:lpstr>Main is usually a function</vt:lpstr>
      <vt:lpstr>Main is usually a function</vt:lpstr>
      <vt:lpstr>Main is usually a function</vt:lpstr>
      <vt:lpstr>Main is usually a function</vt:lpstr>
      <vt:lpstr>Main is usually a function</vt:lpstr>
      <vt:lpstr>Main is usually a function</vt:lpstr>
      <vt:lpstr>Main is usually a function</vt:lpstr>
      <vt:lpstr>Read the docs</vt:lpstr>
      <vt:lpstr>Read the docs</vt:lpstr>
      <vt:lpstr>Read the docs</vt:lpstr>
      <vt:lpstr>Read the docs</vt:lpstr>
      <vt:lpstr>Movfuscator</vt:lpstr>
      <vt:lpstr>Movfuscator</vt:lpstr>
      <vt:lpstr>Movfuscator</vt:lpstr>
      <vt:lpstr>Movfuscator</vt:lpstr>
      <vt:lpstr>Movfuscator - Example</vt:lpstr>
      <vt:lpstr>Movfuscator</vt:lpstr>
      <vt:lpstr>Movfuscator</vt:lpstr>
      <vt:lpstr>Movfuscator</vt:lpstr>
      <vt:lpstr>Movfuscator</vt:lpstr>
      <vt:lpstr>Movfuscator</vt:lpstr>
      <vt:lpstr>Movfuscator</vt:lpstr>
      <vt:lpstr>Movfuscator</vt:lpstr>
      <vt:lpstr>Movfuscator</vt:lpstr>
      <vt:lpstr>Movfuscator</vt:lpstr>
      <vt:lpstr>Movfuscator</vt:lpstr>
      <vt:lpstr>Movfuscator</vt:lpstr>
      <vt:lpstr>Reductio</vt:lpstr>
      <vt:lpstr>Reductio</vt:lpstr>
      <vt:lpstr>Reductio</vt:lpstr>
      <vt:lpstr>Reductio</vt:lpstr>
      <vt:lpstr>Reductio</vt:lpstr>
      <vt:lpstr>Reductio</vt:lpstr>
      <vt:lpstr>Brainfuck</vt:lpstr>
      <vt:lpstr>Brainfuck</vt:lpstr>
      <vt:lpstr>JSFuck</vt:lpstr>
      <vt:lpstr>JSFuck</vt:lpstr>
      <vt:lpstr>Irregular Expression</vt:lpstr>
      <vt:lpstr>Irregular Expression</vt:lpstr>
      <vt:lpstr>Irregular Expression</vt:lpstr>
      <vt:lpstr>Irregular Expression</vt:lpstr>
      <vt:lpstr>Irregular Expression</vt:lpstr>
      <vt:lpstr>Irregular Expression</vt:lpstr>
      <vt:lpstr>Irregular Expression</vt:lpstr>
      <vt:lpstr>printf-tac-toe</vt:lpstr>
      <vt:lpstr>printf-tac-toe</vt:lpstr>
      <vt:lpstr>printf-tac-toe</vt:lpstr>
      <vt:lpstr>printf-tac-toe</vt:lpstr>
      <vt:lpstr>printf-tac-toe</vt:lpstr>
      <vt:lpstr>printf-tac-toe</vt:lpstr>
      <vt:lpstr>printf-tac-toe</vt:lpstr>
      <vt:lpstr>printf-tac-toe</vt:lpstr>
      <vt:lpstr>printf-tac-toe</vt:lpstr>
      <vt:lpstr>Bonus - steg86</vt:lpstr>
      <vt:lpstr>Bonus - steg86</vt:lpstr>
      <vt:lpstr>Bonus - steg86</vt:lpstr>
      <vt:lpstr>Bonus - steg86</vt:lpstr>
      <vt:lpstr>Conclusion</vt:lpstr>
      <vt:lpstr>References</vt:lpstr>
      <vt:lpstr>Questions?</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Krazy Kode</dc:title>
  <dc:creator>Eli Kaski</dc:creator>
  <cp:lastModifiedBy>Windows User</cp:lastModifiedBy>
  <cp:revision>1288</cp:revision>
  <dcterms:created xsi:type="dcterms:W3CDTF">2020-07-17T09:08:39Z</dcterms:created>
  <dcterms:modified xsi:type="dcterms:W3CDTF">2021-03-02T15:09:17Z</dcterms:modified>
</cp:coreProperties>
</file>